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media/image18.JPG" ContentType="image/jpeg"/>
  <Override PartName="/ppt/media/image36.JPG" ContentType="image/jpeg"/>
  <Override PartName="/ppt/media/image37.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57" r:id="rId3"/>
    <p:sldId id="259" r:id="rId4"/>
    <p:sldId id="261" r:id="rId5"/>
    <p:sldId id="263" r:id="rId6"/>
    <p:sldId id="262" r:id="rId7"/>
    <p:sldId id="265" r:id="rId8"/>
    <p:sldId id="264" r:id="rId9"/>
    <p:sldId id="269" r:id="rId10"/>
    <p:sldId id="278" r:id="rId11"/>
    <p:sldId id="280" r:id="rId12"/>
    <p:sldId id="279" r:id="rId13"/>
    <p:sldId id="272" r:id="rId14"/>
    <p:sldId id="274" r:id="rId15"/>
    <p:sldId id="273" r:id="rId16"/>
    <p:sldId id="275" r:id="rId17"/>
    <p:sldId id="277" r:id="rId18"/>
    <p:sldId id="266" r:id="rId19"/>
    <p:sldId id="267" r:id="rId20"/>
    <p:sldId id="258" r:id="rId21"/>
    <p:sldId id="281" r:id="rId22"/>
    <p:sldId id="260"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7F20"/>
    <a:srgbClr val="589140"/>
    <a:srgbClr val="FFFF7D"/>
    <a:srgbClr val="FFFFDD"/>
    <a:srgbClr val="FFFFE7"/>
    <a:srgbClr val="FBCDA7"/>
    <a:srgbClr val="FBFED2"/>
    <a:srgbClr val="ED3224"/>
    <a:srgbClr val="853C2E"/>
    <a:srgbClr val="497A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39" autoAdjust="0"/>
    <p:restoredTop sz="96279" autoAdjust="0"/>
  </p:normalViewPr>
  <p:slideViewPr>
    <p:cSldViewPr snapToGrid="0">
      <p:cViewPr varScale="1">
        <p:scale>
          <a:sx n="96" d="100"/>
          <a:sy n="96" d="100"/>
        </p:scale>
        <p:origin x="298" y="77"/>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A5FC36F-211A-41C1-8E57-633A6EEEDA01}" type="datetimeFigureOut">
              <a:rPr lang="en-US" smtClean="0"/>
              <a:t>10/11/2019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2A78570-FE1D-4FCC-A337-E5E9BDEC67E2}" type="slidenum">
              <a:rPr lang="en-US" smtClean="0"/>
              <a:t>‹#›</a:t>
            </a:fld>
            <a:endParaRPr lang="en-US"/>
          </a:p>
        </p:txBody>
      </p:sp>
    </p:spTree>
    <p:extLst>
      <p:ext uri="{BB962C8B-B14F-4D97-AF65-F5344CB8AC3E}">
        <p14:creationId xmlns:p14="http://schemas.microsoft.com/office/powerpoint/2010/main" val="1674445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424684"/>
            <a:ext cx="10515600" cy="1291024"/>
          </a:xfrm>
          <a:prstGeom prst="rect">
            <a:avLst/>
          </a:prstGeom>
        </p:spPr>
        <p:txBody>
          <a:bodyPr anchor="ctr"/>
          <a:lstStyle>
            <a:lvl1pPr algn="ctr">
              <a:defRPr b="1" cap="small" baseline="0">
                <a:latin typeface="Book Antiqua" panose="02040602050305030304" pitchFamily="18" charset="0"/>
              </a:defRPr>
            </a:lvl1pPr>
          </a:lstStyle>
          <a:p>
            <a:r>
              <a:rPr lang="en-US" dirty="0" smtClean="0"/>
              <a:t>Click to edit </a:t>
            </a:r>
            <a:br>
              <a:rPr lang="en-US" dirty="0" smtClean="0"/>
            </a:br>
            <a:r>
              <a:rPr lang="en-US" dirty="0" smtClean="0"/>
              <a:t>Master title style</a:t>
            </a:r>
            <a:endParaRPr lang="en-US" dirty="0"/>
          </a:p>
        </p:txBody>
      </p:sp>
      <p:pic>
        <p:nvPicPr>
          <p:cNvPr id="3" name="Picture 3"/>
          <p:cNvPicPr>
            <a:picLocks noChangeAspect="1" noChangeArrowheads="1"/>
          </p:cNvPicPr>
          <p:nvPr userDrawn="1"/>
        </p:nvPicPr>
        <p:blipFill>
          <a:blip r:embed="rId2" cstate="print">
            <a:biLevel thresh="75000"/>
            <a:extLst>
              <a:ext uri="{28A0092B-C50C-407E-A947-70E740481C1C}">
                <a14:useLocalDpi xmlns:a14="http://schemas.microsoft.com/office/drawing/2010/main" val="0"/>
              </a:ext>
            </a:extLst>
          </a:blip>
          <a:stretch>
            <a:fillRect/>
          </a:stretch>
        </p:blipFill>
        <p:spPr bwMode="auto">
          <a:xfrm>
            <a:off x="3755214" y="512277"/>
            <a:ext cx="4681573" cy="3657600"/>
          </a:xfrm>
          <a:prstGeom prst="rect">
            <a:avLst/>
          </a:prstGeom>
          <a:noFill/>
          <a:ln w="9525">
            <a:noFill/>
            <a:miter lim="800000"/>
            <a:headEnd/>
            <a:tailEnd/>
          </a:ln>
          <a:effectLst>
            <a:outerShdw blurRad="63500" sx="102000" sy="102000" algn="ctr" rotWithShape="0">
              <a:prstClr val="black">
                <a:alpha val="40000"/>
              </a:prstClr>
            </a:outerShdw>
          </a:effectLst>
        </p:spPr>
      </p:pic>
      <p:grpSp>
        <p:nvGrpSpPr>
          <p:cNvPr id="4" name="Group 3"/>
          <p:cNvGrpSpPr/>
          <p:nvPr userDrawn="1"/>
        </p:nvGrpSpPr>
        <p:grpSpPr>
          <a:xfrm>
            <a:off x="-111212" y="5791200"/>
            <a:ext cx="12591535" cy="1066800"/>
            <a:chOff x="-353" y="5685318"/>
            <a:chExt cx="9144706" cy="1348502"/>
          </a:xfrm>
        </p:grpSpPr>
        <p:pic>
          <p:nvPicPr>
            <p:cNvPr id="5" name="Picture 4"/>
            <p:cNvPicPr preferRelativeResize="0">
              <a:picLocks/>
            </p:cNvPicPr>
            <p:nvPr/>
          </p:nvPicPr>
          <p:blipFill rotWithShape="1">
            <a:blip r:embed="rId3"/>
            <a:srcRect t="74963" b="-407"/>
            <a:stretch/>
          </p:blipFill>
          <p:spPr>
            <a:xfrm>
              <a:off x="-353" y="6682179"/>
              <a:ext cx="9144706" cy="351641"/>
            </a:xfrm>
            <a:prstGeom prst="rect">
              <a:avLst/>
            </a:prstGeom>
          </p:spPr>
        </p:pic>
        <p:pic>
          <p:nvPicPr>
            <p:cNvPr id="6" name="Picture 5"/>
            <p:cNvPicPr preferRelativeResize="0">
              <a:picLocks/>
            </p:cNvPicPr>
            <p:nvPr/>
          </p:nvPicPr>
          <p:blipFill rotWithShape="1">
            <a:blip r:embed="rId3"/>
            <a:srcRect t="24963" b="50073"/>
            <a:stretch/>
          </p:blipFill>
          <p:spPr>
            <a:xfrm rot="21558772">
              <a:off x="-353" y="5685318"/>
              <a:ext cx="9144706" cy="351641"/>
            </a:xfrm>
            <a:prstGeom prst="rect">
              <a:avLst/>
            </a:prstGeom>
          </p:spPr>
        </p:pic>
        <p:pic>
          <p:nvPicPr>
            <p:cNvPr id="7" name="Picture 6"/>
            <p:cNvPicPr preferRelativeResize="0">
              <a:picLocks/>
            </p:cNvPicPr>
            <p:nvPr/>
          </p:nvPicPr>
          <p:blipFill rotWithShape="1">
            <a:blip r:embed="rId3"/>
            <a:srcRect t="544" b="74963"/>
            <a:stretch/>
          </p:blipFill>
          <p:spPr>
            <a:xfrm rot="-60000">
              <a:off x="-353" y="6050848"/>
              <a:ext cx="9144706" cy="351641"/>
            </a:xfrm>
            <a:prstGeom prst="rect">
              <a:avLst/>
            </a:prstGeom>
          </p:spPr>
        </p:pic>
        <p:pic>
          <p:nvPicPr>
            <p:cNvPr id="8" name="Picture 7"/>
            <p:cNvPicPr preferRelativeResize="0">
              <a:picLocks/>
            </p:cNvPicPr>
            <p:nvPr/>
          </p:nvPicPr>
          <p:blipFill rotWithShape="1">
            <a:blip r:embed="rId3"/>
            <a:srcRect t="49926" b="25111"/>
            <a:stretch/>
          </p:blipFill>
          <p:spPr>
            <a:xfrm>
              <a:off x="-353" y="6391429"/>
              <a:ext cx="9144706" cy="351641"/>
            </a:xfrm>
            <a:prstGeom prst="rect">
              <a:avLst/>
            </a:prstGeom>
          </p:spPr>
        </p:pic>
      </p:grpSp>
    </p:spTree>
    <p:extLst>
      <p:ext uri="{BB962C8B-B14F-4D97-AF65-F5344CB8AC3E}">
        <p14:creationId xmlns:p14="http://schemas.microsoft.com/office/powerpoint/2010/main" val="126412954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nger Slide">
    <p:spTree>
      <p:nvGrpSpPr>
        <p:cNvPr id="1" name=""/>
        <p:cNvGrpSpPr/>
        <p:nvPr/>
      </p:nvGrpSpPr>
      <p:grpSpPr>
        <a:xfrm>
          <a:off x="0" y="0"/>
          <a:ext cx="0" cy="0"/>
          <a:chOff x="0" y="0"/>
          <a:chExt cx="0" cy="0"/>
        </a:xfrm>
      </p:grpSpPr>
      <p:sp>
        <p:nvSpPr>
          <p:cNvPr id="3" name="Rounded Rectangle 2"/>
          <p:cNvSpPr/>
          <p:nvPr userDrawn="1"/>
        </p:nvSpPr>
        <p:spPr>
          <a:xfrm>
            <a:off x="508000" y="285750"/>
            <a:ext cx="11176000" cy="6286500"/>
          </a:xfrm>
          <a:prstGeom prst="roundRect">
            <a:avLst>
              <a:gd name="adj" fmla="val 8182"/>
            </a:avLst>
          </a:prstGeom>
          <a:gradFill flip="none" rotWithShape="1">
            <a:gsLst>
              <a:gs pos="5000">
                <a:schemeClr val="bg2"/>
              </a:gs>
              <a:gs pos="54000">
                <a:srgbClr val="C9C3A0"/>
              </a:gs>
              <a:gs pos="18000">
                <a:schemeClr val="bg2">
                  <a:lumMod val="90000"/>
                </a:schemeClr>
              </a:gs>
              <a:gs pos="100000">
                <a:schemeClr val="bg2">
                  <a:lumMod val="90000"/>
                </a:schemeClr>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 name="Picture 3"/>
          <p:cNvPicPr>
            <a:picLocks noChangeAspect="1"/>
          </p:cNvPicPr>
          <p:nvPr userDrawn="1"/>
        </p:nvPicPr>
        <p:blipFill rotWithShape="1">
          <a:blip r:embed="rId2"/>
          <a:srcRect r="1762"/>
          <a:stretch/>
        </p:blipFill>
        <p:spPr>
          <a:xfrm>
            <a:off x="863601" y="157425"/>
            <a:ext cx="11328400" cy="866250"/>
          </a:xfrm>
          <a:prstGeom prst="rect">
            <a:avLst/>
          </a:prstGeom>
        </p:spPr>
      </p:pic>
      <p:pic>
        <p:nvPicPr>
          <p:cNvPr id="7" name="Picture 6"/>
          <p:cNvPicPr>
            <a:picLocks noChangeAspect="1"/>
          </p:cNvPicPr>
          <p:nvPr userDrawn="1"/>
        </p:nvPicPr>
        <p:blipFill rotWithShape="1">
          <a:blip r:embed="rId3"/>
          <a:srcRect l="77244"/>
          <a:stretch/>
        </p:blipFill>
        <p:spPr>
          <a:xfrm>
            <a:off x="0" y="0"/>
            <a:ext cx="863600" cy="6858000"/>
          </a:xfrm>
          <a:prstGeom prst="rect">
            <a:avLst/>
          </a:prstGeom>
        </p:spPr>
      </p:pic>
      <p:sp>
        <p:nvSpPr>
          <p:cNvPr id="10" name="Title 9"/>
          <p:cNvSpPr>
            <a:spLocks noGrp="1"/>
          </p:cNvSpPr>
          <p:nvPr>
            <p:ph type="title" hasCustomPrompt="1"/>
          </p:nvPr>
        </p:nvSpPr>
        <p:spPr>
          <a:xfrm>
            <a:off x="1676400" y="284456"/>
            <a:ext cx="8839200" cy="612648"/>
          </a:xfrm>
          <a:prstGeom prst="rect">
            <a:avLst/>
          </a:prstGeom>
        </p:spPr>
        <p:txBody>
          <a:bodyPr anchor="ctr" anchorCtr="0"/>
          <a:lstStyle>
            <a:lvl1pPr>
              <a:defRPr b="1" cap="small" spc="300" baseline="0">
                <a:solidFill>
                  <a:schemeClr val="bg1"/>
                </a:solidFill>
                <a:latin typeface="Book Antiqua" panose="02040602050305030304" pitchFamily="18" charset="0"/>
              </a:defRPr>
            </a:lvl1pPr>
          </a:lstStyle>
          <a:p>
            <a:r>
              <a:rPr lang="en-US" dirty="0" smtClean="0"/>
              <a:t>Click To Edit</a:t>
            </a:r>
            <a:endParaRPr lang="en-US" dirty="0"/>
          </a:p>
        </p:txBody>
      </p:sp>
      <p:sp>
        <p:nvSpPr>
          <p:cNvPr id="14" name="Text Placeholder 13"/>
          <p:cNvSpPr>
            <a:spLocks noGrp="1"/>
          </p:cNvSpPr>
          <p:nvPr>
            <p:ph type="body" sz="quarter" idx="10" hasCustomPrompt="1"/>
          </p:nvPr>
        </p:nvSpPr>
        <p:spPr>
          <a:xfrm>
            <a:off x="1219200" y="1371600"/>
            <a:ext cx="9753600" cy="4114800"/>
          </a:xfrm>
          <a:prstGeom prst="rect">
            <a:avLst/>
          </a:prstGeom>
        </p:spPr>
        <p:txBody>
          <a:bodyPr anchor="t" anchorCtr="0"/>
          <a:lstStyle>
            <a:lvl1pPr marL="457200" indent="-457200" algn="l">
              <a:buFont typeface="Arial" panose="020B0604020202020204" pitchFamily="34" charset="0"/>
              <a:buChar char="•"/>
              <a:defRPr sz="3200" cap="small" baseline="0">
                <a:latin typeface="Book Antiqua" panose="02040602050305030304" pitchFamily="18" charset="0"/>
              </a:defRPr>
            </a:lvl1pPr>
            <a:lvl2pPr marL="457200" indent="0">
              <a:buNone/>
              <a:defRPr sz="9600">
                <a:latin typeface="FS Sammy" panose="02000506030000020004" pitchFamily="50" charset="0"/>
              </a:defRPr>
            </a:lvl2pPr>
            <a:lvl3pPr marL="914400" indent="0">
              <a:buNone/>
              <a:defRPr sz="9600">
                <a:latin typeface="FS Sammy" panose="02000506030000020004" pitchFamily="50" charset="0"/>
              </a:defRPr>
            </a:lvl3pPr>
            <a:lvl4pPr marL="1371600" indent="0">
              <a:buNone/>
              <a:defRPr sz="9600">
                <a:latin typeface="FS Sammy" panose="02000506030000020004" pitchFamily="50" charset="0"/>
              </a:defRPr>
            </a:lvl4pPr>
            <a:lvl5pPr marL="1828800" indent="0">
              <a:buNone/>
              <a:defRPr sz="9600">
                <a:latin typeface="FS Sammy" panose="02000506030000020004" pitchFamily="50" charset="0"/>
              </a:defRPr>
            </a:lvl5pPr>
          </a:lstStyle>
          <a:p>
            <a:pPr lvl="0"/>
            <a:r>
              <a:rPr lang="en-US" dirty="0" smtClean="0"/>
              <a:t>Click To Edit</a:t>
            </a:r>
            <a:endParaRPr lang="en-US" dirty="0"/>
          </a:p>
        </p:txBody>
      </p:sp>
    </p:spTree>
    <p:extLst>
      <p:ext uri="{BB962C8B-B14F-4D97-AF65-F5344CB8AC3E}">
        <p14:creationId xmlns:p14="http://schemas.microsoft.com/office/powerpoint/2010/main" val="19069167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Rounded Rectangle 2"/>
          <p:cNvSpPr/>
          <p:nvPr userDrawn="1"/>
        </p:nvSpPr>
        <p:spPr>
          <a:xfrm>
            <a:off x="508000" y="285750"/>
            <a:ext cx="11176000" cy="6286500"/>
          </a:xfrm>
          <a:prstGeom prst="roundRect">
            <a:avLst>
              <a:gd name="adj" fmla="val 8182"/>
            </a:avLst>
          </a:prstGeom>
          <a:gradFill flip="none" rotWithShape="1">
            <a:gsLst>
              <a:gs pos="5000">
                <a:schemeClr val="bg2"/>
              </a:gs>
              <a:gs pos="54000">
                <a:srgbClr val="C9C3A0"/>
              </a:gs>
              <a:gs pos="18000">
                <a:schemeClr val="bg2">
                  <a:lumMod val="90000"/>
                </a:schemeClr>
              </a:gs>
              <a:gs pos="100000">
                <a:schemeClr val="bg2">
                  <a:lumMod val="90000"/>
                </a:schemeClr>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9"/>
          <p:cNvSpPr>
            <a:spLocks noGrp="1"/>
          </p:cNvSpPr>
          <p:nvPr>
            <p:ph type="title" hasCustomPrompt="1"/>
          </p:nvPr>
        </p:nvSpPr>
        <p:spPr>
          <a:xfrm>
            <a:off x="828441" y="287655"/>
            <a:ext cx="10614927" cy="548640"/>
          </a:xfrm>
          <a:prstGeom prst="rect">
            <a:avLst/>
          </a:prstGeom>
        </p:spPr>
        <p:txBody>
          <a:bodyPr anchor="ctr" anchorCtr="0"/>
          <a:lstStyle>
            <a:lvl1pPr algn="r">
              <a:defRPr sz="2000" cap="small" baseline="0">
                <a:latin typeface="FS Sammy" panose="02000506030000020004" pitchFamily="50" charset="0"/>
              </a:defRPr>
            </a:lvl1pPr>
          </a:lstStyle>
          <a:p>
            <a:r>
              <a:rPr lang="en-US" dirty="0" smtClean="0"/>
              <a:t>Click to edit title</a:t>
            </a:r>
            <a:endParaRPr lang="en-US" dirty="0"/>
          </a:p>
        </p:txBody>
      </p:sp>
      <p:pic>
        <p:nvPicPr>
          <p:cNvPr id="7" name="Picture 6"/>
          <p:cNvPicPr>
            <a:picLocks noChangeAspect="1"/>
          </p:cNvPicPr>
          <p:nvPr userDrawn="1"/>
        </p:nvPicPr>
        <p:blipFill rotWithShape="1">
          <a:blip r:embed="rId2"/>
          <a:srcRect l="77244"/>
          <a:stretch/>
        </p:blipFill>
        <p:spPr>
          <a:xfrm>
            <a:off x="0" y="0"/>
            <a:ext cx="863600" cy="6858000"/>
          </a:xfrm>
          <a:prstGeom prst="rect">
            <a:avLst/>
          </a:prstGeom>
        </p:spPr>
      </p:pic>
      <p:sp>
        <p:nvSpPr>
          <p:cNvPr id="6" name="Text Placeholder 13"/>
          <p:cNvSpPr>
            <a:spLocks noGrp="1"/>
          </p:cNvSpPr>
          <p:nvPr>
            <p:ph type="body" sz="quarter" idx="11" hasCustomPrompt="1"/>
          </p:nvPr>
        </p:nvSpPr>
        <p:spPr>
          <a:xfrm>
            <a:off x="1219200" y="1371600"/>
            <a:ext cx="9753600" cy="4114800"/>
          </a:xfrm>
          <a:prstGeom prst="rect">
            <a:avLst/>
          </a:prstGeom>
        </p:spPr>
        <p:txBody>
          <a:bodyPr anchor="t" anchorCtr="0"/>
          <a:lstStyle>
            <a:lvl1pPr marL="457200" indent="-457200" algn="l">
              <a:buFont typeface="Arial" panose="020B0604020202020204" pitchFamily="34" charset="0"/>
              <a:buChar char="•"/>
              <a:defRPr sz="3200" cap="small" baseline="0">
                <a:latin typeface="Book Antiqua" panose="02040602050305030304" pitchFamily="18" charset="0"/>
              </a:defRPr>
            </a:lvl1pPr>
            <a:lvl2pPr marL="457200" indent="0">
              <a:buNone/>
              <a:defRPr sz="9600">
                <a:latin typeface="FS Sammy" panose="02000506030000020004" pitchFamily="50" charset="0"/>
              </a:defRPr>
            </a:lvl2pPr>
            <a:lvl3pPr marL="914400" indent="0">
              <a:buNone/>
              <a:defRPr sz="9600">
                <a:latin typeface="FS Sammy" panose="02000506030000020004" pitchFamily="50" charset="0"/>
              </a:defRPr>
            </a:lvl3pPr>
            <a:lvl4pPr marL="1371600" indent="0">
              <a:buNone/>
              <a:defRPr sz="9600">
                <a:latin typeface="FS Sammy" panose="02000506030000020004" pitchFamily="50" charset="0"/>
              </a:defRPr>
            </a:lvl4pPr>
            <a:lvl5pPr marL="1828800" indent="0">
              <a:buNone/>
              <a:defRPr sz="9600">
                <a:latin typeface="FS Sammy" panose="02000506030000020004" pitchFamily="50" charset="0"/>
              </a:defRPr>
            </a:lvl5pPr>
          </a:lstStyle>
          <a:p>
            <a:pPr lvl="0"/>
            <a:r>
              <a:rPr lang="en-US" dirty="0" smtClean="0"/>
              <a:t>Click To Edit</a:t>
            </a:r>
            <a:endParaRPr lang="en-US" dirty="0"/>
          </a:p>
        </p:txBody>
      </p:sp>
    </p:spTree>
    <p:extLst>
      <p:ext uri="{BB962C8B-B14F-4D97-AF65-F5344CB8AC3E}">
        <p14:creationId xmlns:p14="http://schemas.microsoft.com/office/powerpoint/2010/main" val="4247493455"/>
      </p:ext>
    </p:extLst>
  </p:cSld>
  <p:clrMapOvr>
    <a:masterClrMapping/>
  </p:clrMapOvr>
  <p:transition spd="slow">
    <p:strips dir="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Content">
    <p:spTree>
      <p:nvGrpSpPr>
        <p:cNvPr id="1" name=""/>
        <p:cNvGrpSpPr/>
        <p:nvPr/>
      </p:nvGrpSpPr>
      <p:grpSpPr>
        <a:xfrm>
          <a:off x="0" y="0"/>
          <a:ext cx="0" cy="0"/>
          <a:chOff x="0" y="0"/>
          <a:chExt cx="0" cy="0"/>
        </a:xfrm>
      </p:grpSpPr>
      <p:sp>
        <p:nvSpPr>
          <p:cNvPr id="3" name="Rounded Rectangle 2"/>
          <p:cNvSpPr/>
          <p:nvPr userDrawn="1"/>
        </p:nvSpPr>
        <p:spPr>
          <a:xfrm>
            <a:off x="508000" y="285750"/>
            <a:ext cx="11176000" cy="6286500"/>
          </a:xfrm>
          <a:prstGeom prst="roundRect">
            <a:avLst>
              <a:gd name="adj" fmla="val 8182"/>
            </a:avLst>
          </a:prstGeom>
          <a:gradFill flip="none" rotWithShape="1">
            <a:gsLst>
              <a:gs pos="5000">
                <a:schemeClr val="bg2"/>
              </a:gs>
              <a:gs pos="54000">
                <a:srgbClr val="C9C3A0"/>
              </a:gs>
              <a:gs pos="18000">
                <a:schemeClr val="bg2">
                  <a:lumMod val="90000"/>
                </a:schemeClr>
              </a:gs>
              <a:gs pos="100000">
                <a:schemeClr val="bg2">
                  <a:lumMod val="90000"/>
                </a:schemeClr>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 name="Picture 3"/>
          <p:cNvPicPr>
            <a:picLocks noChangeAspect="1"/>
          </p:cNvPicPr>
          <p:nvPr userDrawn="1"/>
        </p:nvPicPr>
        <p:blipFill rotWithShape="1">
          <a:blip r:embed="rId2"/>
          <a:srcRect l="77244"/>
          <a:stretch/>
        </p:blipFill>
        <p:spPr>
          <a:xfrm>
            <a:off x="0" y="0"/>
            <a:ext cx="863600" cy="6858000"/>
          </a:xfrm>
          <a:prstGeom prst="rect">
            <a:avLst/>
          </a:prstGeom>
        </p:spPr>
      </p:pic>
    </p:spTree>
    <p:extLst>
      <p:ext uri="{BB962C8B-B14F-4D97-AF65-F5344CB8AC3E}">
        <p14:creationId xmlns:p14="http://schemas.microsoft.com/office/powerpoint/2010/main" val="3099414613"/>
      </p:ext>
    </p:extLst>
  </p:cSld>
  <p:clrMapOvr>
    <a:masterClrMapping/>
  </p:clrMapOvr>
  <p:transition spd="slow">
    <p:strips dir="ru"/>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424684"/>
            <a:ext cx="10515600" cy="1291024"/>
          </a:xfrm>
          <a:prstGeom prst="rect">
            <a:avLst/>
          </a:prstGeom>
        </p:spPr>
        <p:txBody>
          <a:bodyPr anchor="ctr"/>
          <a:lstStyle>
            <a:lvl1pPr algn="ctr">
              <a:defRPr b="1" cap="small" baseline="0">
                <a:latin typeface="Book Antiqua" panose="02040602050305030304" pitchFamily="18" charset="0"/>
              </a:defRPr>
            </a:lvl1pPr>
          </a:lstStyle>
          <a:p>
            <a:r>
              <a:rPr lang="en-US" dirty="0" smtClean="0"/>
              <a:t>Click to edit </a:t>
            </a:r>
            <a:br>
              <a:rPr lang="en-US" dirty="0" smtClean="0"/>
            </a:br>
            <a:r>
              <a:rPr lang="en-US" dirty="0" smtClean="0"/>
              <a:t>Master title style</a:t>
            </a:r>
            <a:endParaRPr lang="en-US" dirty="0"/>
          </a:p>
        </p:txBody>
      </p:sp>
      <p:grpSp>
        <p:nvGrpSpPr>
          <p:cNvPr id="4" name="Group 3"/>
          <p:cNvGrpSpPr/>
          <p:nvPr userDrawn="1"/>
        </p:nvGrpSpPr>
        <p:grpSpPr>
          <a:xfrm>
            <a:off x="-111212" y="5791200"/>
            <a:ext cx="12591535" cy="1066800"/>
            <a:chOff x="-353" y="5685318"/>
            <a:chExt cx="9144706" cy="1348502"/>
          </a:xfrm>
        </p:grpSpPr>
        <p:pic>
          <p:nvPicPr>
            <p:cNvPr id="5" name="Picture 4"/>
            <p:cNvPicPr preferRelativeResize="0">
              <a:picLocks/>
            </p:cNvPicPr>
            <p:nvPr/>
          </p:nvPicPr>
          <p:blipFill rotWithShape="1">
            <a:blip r:embed="rId2"/>
            <a:srcRect t="74963" b="-407"/>
            <a:stretch/>
          </p:blipFill>
          <p:spPr>
            <a:xfrm>
              <a:off x="-353" y="6682179"/>
              <a:ext cx="9144706" cy="351641"/>
            </a:xfrm>
            <a:prstGeom prst="rect">
              <a:avLst/>
            </a:prstGeom>
          </p:spPr>
        </p:pic>
        <p:pic>
          <p:nvPicPr>
            <p:cNvPr id="6" name="Picture 5"/>
            <p:cNvPicPr preferRelativeResize="0">
              <a:picLocks/>
            </p:cNvPicPr>
            <p:nvPr/>
          </p:nvPicPr>
          <p:blipFill rotWithShape="1">
            <a:blip r:embed="rId2"/>
            <a:srcRect t="24963" b="50073"/>
            <a:stretch/>
          </p:blipFill>
          <p:spPr>
            <a:xfrm rot="21558772">
              <a:off x="-353" y="5685318"/>
              <a:ext cx="9144706" cy="351641"/>
            </a:xfrm>
            <a:prstGeom prst="rect">
              <a:avLst/>
            </a:prstGeom>
          </p:spPr>
        </p:pic>
        <p:pic>
          <p:nvPicPr>
            <p:cNvPr id="7" name="Picture 6"/>
            <p:cNvPicPr preferRelativeResize="0">
              <a:picLocks/>
            </p:cNvPicPr>
            <p:nvPr/>
          </p:nvPicPr>
          <p:blipFill rotWithShape="1">
            <a:blip r:embed="rId2"/>
            <a:srcRect t="544" b="74963"/>
            <a:stretch/>
          </p:blipFill>
          <p:spPr>
            <a:xfrm rot="-60000">
              <a:off x="-353" y="6050848"/>
              <a:ext cx="9144706" cy="351641"/>
            </a:xfrm>
            <a:prstGeom prst="rect">
              <a:avLst/>
            </a:prstGeom>
          </p:spPr>
        </p:pic>
        <p:pic>
          <p:nvPicPr>
            <p:cNvPr id="8" name="Picture 7"/>
            <p:cNvPicPr preferRelativeResize="0">
              <a:picLocks/>
            </p:cNvPicPr>
            <p:nvPr/>
          </p:nvPicPr>
          <p:blipFill rotWithShape="1">
            <a:blip r:embed="rId2"/>
            <a:srcRect t="49926" b="25111"/>
            <a:stretch/>
          </p:blipFill>
          <p:spPr>
            <a:xfrm>
              <a:off x="-353" y="6391429"/>
              <a:ext cx="9144706" cy="351641"/>
            </a:xfrm>
            <a:prstGeom prst="rect">
              <a:avLst/>
            </a:prstGeom>
          </p:spPr>
        </p:pic>
      </p:grpSp>
    </p:spTree>
    <p:extLst>
      <p:ext uri="{BB962C8B-B14F-4D97-AF65-F5344CB8AC3E}">
        <p14:creationId xmlns:p14="http://schemas.microsoft.com/office/powerpoint/2010/main" val="153958742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l="-10000" r="-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38101"/>
      </p:ext>
    </p:extLst>
  </p:cSld>
  <p:clrMap bg1="lt1" tx1="dk1" bg2="lt2" tx2="dk2" accent1="accent1" accent2="accent2" accent3="accent3" accent4="accent4" accent5="accent5" accent6="accent6" hlink="hlink" folHlink="folHlink"/>
  <p:sldLayoutIdLst>
    <p:sldLayoutId id="2147483678" r:id="rId1"/>
    <p:sldLayoutId id="2147483672" r:id="rId2"/>
    <p:sldLayoutId id="2147483673" r:id="rId3"/>
    <p:sldLayoutId id="2147483674" r:id="rId4"/>
    <p:sldLayoutId id="2147483679" r:id="rId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5.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7.emf"/></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spc="-5" dirty="0"/>
              <a:t>Estero </a:t>
            </a:r>
            <a:r>
              <a:rPr lang="en-US" sz="2800" dirty="0"/>
              <a:t>Town Center CPD – Tract </a:t>
            </a:r>
            <a:r>
              <a:rPr lang="en-US" sz="2800" spc="-5" dirty="0"/>
              <a:t>B, Phase</a:t>
            </a:r>
            <a:r>
              <a:rPr lang="en-US" sz="2800" spc="-80" dirty="0"/>
              <a:t> </a:t>
            </a:r>
            <a:r>
              <a:rPr lang="en-US" sz="2800" dirty="0" smtClean="0"/>
              <a:t>2</a:t>
            </a:r>
            <a:br>
              <a:rPr lang="en-US" sz="2800" dirty="0" smtClean="0"/>
            </a:br>
            <a:r>
              <a:rPr lang="en-US" sz="2800" dirty="0"/>
              <a:t>Commercial </a:t>
            </a:r>
            <a:r>
              <a:rPr lang="en-US" sz="2800" spc="-5" dirty="0"/>
              <a:t>Planned Development </a:t>
            </a:r>
            <a:r>
              <a:rPr lang="en-US" sz="2800" dirty="0"/>
              <a:t>(CPD)</a:t>
            </a:r>
            <a:r>
              <a:rPr lang="en-US" sz="2800" spc="-35" dirty="0"/>
              <a:t> </a:t>
            </a:r>
            <a:r>
              <a:rPr lang="en-US" sz="2800" dirty="0"/>
              <a:t>Amendment</a:t>
            </a:r>
            <a:br>
              <a:rPr lang="en-US" sz="2800" dirty="0"/>
            </a:br>
            <a:r>
              <a:rPr lang="en-US" sz="2000" dirty="0" smtClean="0"/>
              <a:t>October 23, 2019 Design review board </a:t>
            </a:r>
            <a:endParaRPr lang="en-US" sz="2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1445" y="2315910"/>
            <a:ext cx="1931724" cy="1931724"/>
          </a:xfrm>
          <a:prstGeom prst="rect">
            <a:avLst/>
          </a:prstGeom>
        </p:spPr>
      </p:pic>
    </p:spTree>
    <p:extLst>
      <p:ext uri="{BB962C8B-B14F-4D97-AF65-F5344CB8AC3E}">
        <p14:creationId xmlns:p14="http://schemas.microsoft.com/office/powerpoint/2010/main" val="986136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Examples of landscaping </a:t>
            </a:r>
            <a:endParaRPr lang="en-US"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 t="28039" r="6171" b="12119"/>
          <a:stretch/>
        </p:blipFill>
        <p:spPr>
          <a:xfrm>
            <a:off x="1244295" y="1577787"/>
            <a:ext cx="6348812" cy="4231341"/>
          </a:xfrm>
          <a:prstGeom prst="rect">
            <a:avLst/>
          </a:prstGeom>
          <a:effectLst>
            <a:softEdge rad="63500"/>
          </a:effec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916394" y="2152088"/>
            <a:ext cx="3442447" cy="3082738"/>
          </a:xfrm>
          <a:prstGeom prst="rect">
            <a:avLst/>
          </a:prstGeom>
          <a:effectLst>
            <a:softEdge rad="63500"/>
          </a:effectLst>
        </p:spPr>
      </p:pic>
    </p:spTree>
    <p:extLst>
      <p:ext uri="{BB962C8B-B14F-4D97-AF65-F5344CB8AC3E}">
        <p14:creationId xmlns:p14="http://schemas.microsoft.com/office/powerpoint/2010/main" val="34555750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Examples of landscaping </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38" t="576" r="638" b="25649"/>
          <a:stretch/>
        </p:blipFill>
        <p:spPr>
          <a:xfrm>
            <a:off x="1060816" y="1164999"/>
            <a:ext cx="4846320" cy="3466948"/>
          </a:xfrm>
          <a:prstGeom prst="rect">
            <a:avLst/>
          </a:prstGeom>
          <a:effectLst>
            <a:softEdge rad="31750"/>
          </a:effectLst>
        </p:spPr>
      </p:pic>
      <p:pic>
        <p:nvPicPr>
          <p:cNvPr id="7" name="Picture 6"/>
          <p:cNvPicPr>
            <a:picLocks noChangeAspect="1"/>
          </p:cNvPicPr>
          <p:nvPr/>
        </p:nvPicPr>
        <p:blipFill>
          <a:blip r:embed="rId3"/>
          <a:stretch>
            <a:fillRect/>
          </a:stretch>
        </p:blipFill>
        <p:spPr>
          <a:xfrm>
            <a:off x="3483976" y="3178205"/>
            <a:ext cx="5070857" cy="356097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0496" y="1144930"/>
            <a:ext cx="4846320" cy="3507086"/>
          </a:xfrm>
          <a:prstGeom prst="rect">
            <a:avLst/>
          </a:prstGeom>
          <a:effectLst>
            <a:softEdge rad="127000"/>
          </a:effectLst>
        </p:spPr>
      </p:pic>
    </p:spTree>
    <p:extLst>
      <p:ext uri="{BB962C8B-B14F-4D97-AF65-F5344CB8AC3E}">
        <p14:creationId xmlns:p14="http://schemas.microsoft.com/office/powerpoint/2010/main" val="30875931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7507" y="284456"/>
            <a:ext cx="11927080" cy="612648"/>
          </a:xfrm>
        </p:spPr>
        <p:txBody>
          <a:bodyPr/>
          <a:lstStyle/>
          <a:p>
            <a:r>
              <a:rPr lang="en-US" dirty="0" smtClean="0"/>
              <a:t>Typical Burger King Restaurant</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140" y="1014327"/>
            <a:ext cx="9627736" cy="5481729"/>
          </a:xfrm>
          <a:prstGeom prst="rect">
            <a:avLst/>
          </a:prstGeom>
          <a:effectLst>
            <a:softEdge rad="63500"/>
          </a:effectLst>
        </p:spPr>
      </p:pic>
    </p:spTree>
    <p:extLst>
      <p:ext uri="{BB962C8B-B14F-4D97-AF65-F5344CB8AC3E}">
        <p14:creationId xmlns:p14="http://schemas.microsoft.com/office/powerpoint/2010/main" val="5503014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Elevations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120652708"/>
              </p:ext>
            </p:extLst>
          </p:nvPr>
        </p:nvGraphicFramePr>
        <p:xfrm>
          <a:off x="1945154" y="1174190"/>
          <a:ext cx="8128000" cy="5259388"/>
        </p:xfrm>
        <a:graphic>
          <a:graphicData uri="http://schemas.openxmlformats.org/presentationml/2006/ole">
            <mc:AlternateContent xmlns:mc="http://schemas.openxmlformats.org/markup-compatibility/2006">
              <mc:Choice xmlns:v="urn:schemas-microsoft-com:vml" Requires="v">
                <p:oleObj spid="_x0000_s1028" name="Acrobat Document" r:id="rId3" imgW="11658397" imgH="7543800" progId="AcroExch.Document.11">
                  <p:embed/>
                </p:oleObj>
              </mc:Choice>
              <mc:Fallback>
                <p:oleObj name="Acrobat Document" r:id="rId3" imgW="11658397" imgH="7543800" progId="AcroExch.Document.11">
                  <p:embed/>
                  <p:pic>
                    <p:nvPicPr>
                      <p:cNvPr id="0" name=""/>
                      <p:cNvPicPr/>
                      <p:nvPr/>
                    </p:nvPicPr>
                    <p:blipFill>
                      <a:blip r:embed="rId4"/>
                      <a:stretch>
                        <a:fillRect/>
                      </a:stretch>
                    </p:blipFill>
                    <p:spPr>
                      <a:xfrm>
                        <a:off x="1945154" y="1174190"/>
                        <a:ext cx="8128000" cy="5259388"/>
                      </a:xfrm>
                      <a:prstGeom prst="rect">
                        <a:avLst/>
                      </a:prstGeom>
                    </p:spPr>
                  </p:pic>
                </p:oleObj>
              </mc:Fallback>
            </mc:AlternateContent>
          </a:graphicData>
        </a:graphic>
      </p:graphicFrame>
    </p:spTree>
    <p:extLst>
      <p:ext uri="{BB962C8B-B14F-4D97-AF65-F5344CB8AC3E}">
        <p14:creationId xmlns:p14="http://schemas.microsoft.com/office/powerpoint/2010/main" val="8979653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Proposed Elevations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844122369"/>
              </p:ext>
            </p:extLst>
          </p:nvPr>
        </p:nvGraphicFramePr>
        <p:xfrm>
          <a:off x="2103718" y="1138331"/>
          <a:ext cx="8128000" cy="5259388"/>
        </p:xfrm>
        <a:graphic>
          <a:graphicData uri="http://schemas.openxmlformats.org/presentationml/2006/ole">
            <mc:AlternateContent xmlns:mc="http://schemas.openxmlformats.org/markup-compatibility/2006">
              <mc:Choice xmlns:v="urn:schemas-microsoft-com:vml" Requires="v">
                <p:oleObj spid="_x0000_s2052" name="Acrobat Document" r:id="rId3" imgW="11658397" imgH="7543800" progId="AcroExch.Document.11">
                  <p:embed/>
                </p:oleObj>
              </mc:Choice>
              <mc:Fallback>
                <p:oleObj name="Acrobat Document" r:id="rId3" imgW="11658397" imgH="7543800" progId="AcroExch.Document.11">
                  <p:embed/>
                  <p:pic>
                    <p:nvPicPr>
                      <p:cNvPr id="0" name=""/>
                      <p:cNvPicPr/>
                      <p:nvPr/>
                    </p:nvPicPr>
                    <p:blipFill>
                      <a:blip r:embed="rId4"/>
                      <a:stretch>
                        <a:fillRect/>
                      </a:stretch>
                    </p:blipFill>
                    <p:spPr>
                      <a:xfrm>
                        <a:off x="2103718" y="1138331"/>
                        <a:ext cx="8128000" cy="5259388"/>
                      </a:xfrm>
                      <a:prstGeom prst="rect">
                        <a:avLst/>
                      </a:prstGeom>
                    </p:spPr>
                  </p:pic>
                </p:oleObj>
              </mc:Fallback>
            </mc:AlternateContent>
          </a:graphicData>
        </a:graphic>
      </p:graphicFrame>
    </p:spTree>
    <p:extLst>
      <p:ext uri="{BB962C8B-B14F-4D97-AF65-F5344CB8AC3E}">
        <p14:creationId xmlns:p14="http://schemas.microsoft.com/office/powerpoint/2010/main" val="42776537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Proposed Elevations</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652472602"/>
              </p:ext>
            </p:extLst>
          </p:nvPr>
        </p:nvGraphicFramePr>
        <p:xfrm>
          <a:off x="2032000" y="1129366"/>
          <a:ext cx="8128000" cy="5259388"/>
        </p:xfrm>
        <a:graphic>
          <a:graphicData uri="http://schemas.openxmlformats.org/presentationml/2006/ole">
            <mc:AlternateContent xmlns:mc="http://schemas.openxmlformats.org/markup-compatibility/2006">
              <mc:Choice xmlns:v="urn:schemas-microsoft-com:vml" Requires="v">
                <p:oleObj spid="_x0000_s3076" name="Acrobat Document" r:id="rId3" imgW="11658397" imgH="7543800" progId="AcroExch.Document.11">
                  <p:embed/>
                </p:oleObj>
              </mc:Choice>
              <mc:Fallback>
                <p:oleObj name="Acrobat Document" r:id="rId3" imgW="11658397" imgH="7543800" progId="AcroExch.Document.11">
                  <p:embed/>
                  <p:pic>
                    <p:nvPicPr>
                      <p:cNvPr id="0" name=""/>
                      <p:cNvPicPr/>
                      <p:nvPr/>
                    </p:nvPicPr>
                    <p:blipFill>
                      <a:blip r:embed="rId4"/>
                      <a:stretch>
                        <a:fillRect/>
                      </a:stretch>
                    </p:blipFill>
                    <p:spPr>
                      <a:xfrm>
                        <a:off x="2032000" y="1129366"/>
                        <a:ext cx="8128000" cy="5259388"/>
                      </a:xfrm>
                      <a:prstGeom prst="rect">
                        <a:avLst/>
                      </a:prstGeom>
                    </p:spPr>
                  </p:pic>
                </p:oleObj>
              </mc:Fallback>
            </mc:AlternateContent>
          </a:graphicData>
        </a:graphic>
      </p:graphicFrame>
    </p:spTree>
    <p:extLst>
      <p:ext uri="{BB962C8B-B14F-4D97-AF65-F5344CB8AC3E}">
        <p14:creationId xmlns:p14="http://schemas.microsoft.com/office/powerpoint/2010/main" val="31889061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195" y="310093"/>
            <a:ext cx="11835924" cy="612648"/>
          </a:xfrm>
        </p:spPr>
        <p:txBody>
          <a:bodyPr/>
          <a:lstStyle/>
          <a:p>
            <a:r>
              <a:rPr lang="en-US" dirty="0" smtClean="0"/>
              <a:t>Lowes and Burger King elevations</a:t>
            </a:r>
            <a:endParaRPr lang="en-US" dirty="0"/>
          </a:p>
        </p:txBody>
      </p:sp>
      <p:sp>
        <p:nvSpPr>
          <p:cNvPr id="9" name="object 5"/>
          <p:cNvSpPr/>
          <p:nvPr/>
        </p:nvSpPr>
        <p:spPr>
          <a:xfrm>
            <a:off x="994375" y="1237288"/>
            <a:ext cx="6031782" cy="3008838"/>
          </a:xfrm>
          <a:prstGeom prst="rect">
            <a:avLst/>
          </a:prstGeom>
          <a:blipFill>
            <a:blip r:embed="rId2" cstate="print"/>
            <a:stretch>
              <a:fillRect/>
            </a:stretch>
          </a:blipFill>
        </p:spPr>
        <p:txBody>
          <a:bodyPr wrap="square" lIns="0" tIns="0" rIns="0" bIns="0" rtlCol="0"/>
          <a:lstStyle/>
          <a:p>
            <a:endParaRPr/>
          </a:p>
        </p:txBody>
      </p:sp>
      <p:sp>
        <p:nvSpPr>
          <p:cNvPr id="10" name="object 7"/>
          <p:cNvSpPr/>
          <p:nvPr/>
        </p:nvSpPr>
        <p:spPr>
          <a:xfrm>
            <a:off x="4851362" y="4008291"/>
            <a:ext cx="6488908" cy="2093407"/>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490795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1" y="3246983"/>
            <a:ext cx="5325036" cy="3025211"/>
          </a:xfrm>
          <a:prstGeom prst="rect">
            <a:avLst/>
          </a:prstGeom>
          <a:solidFill>
            <a:srgbClr val="FFFFFF">
              <a:shade val="85000"/>
            </a:srgbClr>
          </a:solidFill>
          <a:ln w="88900" cap="sq">
            <a:solidFill>
              <a:schemeClr val="accent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344" y="594771"/>
            <a:ext cx="5169783" cy="3433733"/>
          </a:xfrm>
          <a:prstGeom prst="rect">
            <a:avLst/>
          </a:prstGeom>
          <a:solidFill>
            <a:srgbClr val="FFFFFF">
              <a:shade val="85000"/>
            </a:srgbClr>
          </a:solidFill>
          <a:ln w="88900" cap="sq">
            <a:solidFill>
              <a:schemeClr val="accent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bwMode="auto">
          <a:xfrm>
            <a:off x="7221197" y="1111309"/>
            <a:ext cx="3285857" cy="1563524"/>
          </a:xfrm>
          <a:prstGeom prst="rect">
            <a:avLst/>
          </a:prstGeom>
          <a:noFill/>
          <a:ln w="9525">
            <a:noFill/>
            <a:miter lim="800000"/>
            <a:headEnd/>
            <a:tailEnd/>
          </a:ln>
        </p:spPr>
        <p:txBody>
          <a:bodyPr wrap="square" rtlCol="0" anchor="ctr" anchorCtr="1">
            <a:spAutoFit/>
          </a:bodyPr>
          <a:lstStyle/>
          <a:p>
            <a:pPr algn="ctr" eaLnBrk="1" hangingPunct="1">
              <a:spcBef>
                <a:spcPts val="600"/>
              </a:spcBef>
              <a:spcAft>
                <a:spcPts val="3600"/>
              </a:spcAft>
              <a:tabLst>
                <a:tab pos="7939088" algn="r"/>
              </a:tabLst>
            </a:pPr>
            <a:r>
              <a:rPr lang="en-US" sz="4800" dirty="0" smtClean="0">
                <a:solidFill>
                  <a:schemeClr val="tx1">
                    <a:lumMod val="75000"/>
                    <a:lumOff val="25000"/>
                  </a:schemeClr>
                </a:solidFill>
                <a:latin typeface="Book Antiqua" panose="02040602050305030304" pitchFamily="18" charset="0"/>
                <a:cs typeface="Times New Roman" panose="02020603050405020304" pitchFamily="18" charset="0"/>
              </a:rPr>
              <a:t>Temple Terrace</a:t>
            </a:r>
          </a:p>
        </p:txBody>
      </p:sp>
    </p:spTree>
    <p:extLst>
      <p:ext uri="{BB962C8B-B14F-4D97-AF65-F5344CB8AC3E}">
        <p14:creationId xmlns:p14="http://schemas.microsoft.com/office/powerpoint/2010/main" val="3770027741"/>
      </p:ext>
    </p:extLst>
  </p:cSld>
  <p:clrMapOvr>
    <a:masterClrMapping/>
  </p:clrMapOvr>
  <p:transition spd="slow">
    <p:strips dir="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9471" y="2835371"/>
            <a:ext cx="6349524" cy="3523862"/>
          </a:xfrm>
          <a:prstGeom prst="rect">
            <a:avLst/>
          </a:prstGeom>
          <a:solidFill>
            <a:srgbClr val="FFFFFF">
              <a:shade val="85000"/>
            </a:srgbClr>
          </a:solidFill>
          <a:ln w="88900" cap="sq">
            <a:solidFill>
              <a:srgbClr val="F57F2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785" y="445703"/>
            <a:ext cx="5103457" cy="3686188"/>
          </a:xfrm>
          <a:prstGeom prst="rect">
            <a:avLst/>
          </a:prstGeom>
          <a:solidFill>
            <a:srgbClr val="FFFFFF">
              <a:shade val="85000"/>
            </a:srgbClr>
          </a:solidFill>
          <a:ln w="88900" cap="sq">
            <a:solidFill>
              <a:srgbClr val="F57F2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bwMode="auto">
          <a:xfrm>
            <a:off x="7058827" y="842247"/>
            <a:ext cx="3108960" cy="1446550"/>
          </a:xfrm>
          <a:prstGeom prst="rect">
            <a:avLst/>
          </a:prstGeom>
          <a:noFill/>
          <a:ln w="9525">
            <a:noFill/>
            <a:miter lim="800000"/>
            <a:headEnd/>
            <a:tailEnd/>
          </a:ln>
        </p:spPr>
        <p:txBody>
          <a:bodyPr wrap="square" rtlCol="0" anchor="ctr" anchorCtr="1">
            <a:spAutoFit/>
          </a:bodyPr>
          <a:lstStyle/>
          <a:p>
            <a:pPr algn="ctr" eaLnBrk="1" hangingPunct="1">
              <a:tabLst>
                <a:tab pos="7939088" algn="r"/>
              </a:tabLst>
            </a:pPr>
            <a:r>
              <a:rPr lang="en-US" sz="4400" dirty="0" smtClean="0">
                <a:solidFill>
                  <a:schemeClr val="tx1">
                    <a:lumMod val="75000"/>
                    <a:lumOff val="25000"/>
                  </a:schemeClr>
                </a:solidFill>
                <a:latin typeface="Book Antiqua" panose="02040602050305030304" pitchFamily="18" charset="0"/>
                <a:cs typeface="Times New Roman" panose="02020603050405020304" pitchFamily="18" charset="0"/>
              </a:rPr>
              <a:t>Downtown Tampa</a:t>
            </a:r>
          </a:p>
        </p:txBody>
      </p:sp>
    </p:spTree>
    <p:extLst>
      <p:ext uri="{BB962C8B-B14F-4D97-AF65-F5344CB8AC3E}">
        <p14:creationId xmlns:p14="http://schemas.microsoft.com/office/powerpoint/2010/main" val="2724707847"/>
      </p:ext>
    </p:extLst>
  </p:cSld>
  <p:clrMapOvr>
    <a:masterClrMapping/>
  </p:clrMapOvr>
  <p:transition spd="slow">
    <p:strips dir="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3324" y="452927"/>
            <a:ext cx="4247260" cy="3324314"/>
          </a:xfrm>
          <a:prstGeom prst="rect">
            <a:avLst/>
          </a:prstGeom>
          <a:solidFill>
            <a:srgbClr val="FFFFFF">
              <a:shade val="85000"/>
            </a:srgbClr>
          </a:solidFill>
          <a:ln w="88900" cap="sq">
            <a:solidFill>
              <a:schemeClr val="accent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9148" y="2743199"/>
            <a:ext cx="4928073" cy="3546505"/>
          </a:xfrm>
          <a:prstGeom prst="rect">
            <a:avLst/>
          </a:prstGeom>
          <a:solidFill>
            <a:srgbClr val="FFFFFF">
              <a:shade val="85000"/>
            </a:srgbClr>
          </a:solidFill>
          <a:ln w="88900" cap="sq">
            <a:solidFill>
              <a:schemeClr val="accent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bwMode="auto">
          <a:xfrm>
            <a:off x="6934911" y="1420820"/>
            <a:ext cx="3255948" cy="830997"/>
          </a:xfrm>
          <a:prstGeom prst="rect">
            <a:avLst/>
          </a:prstGeom>
          <a:noFill/>
          <a:ln w="9525">
            <a:noFill/>
            <a:miter lim="800000"/>
            <a:headEnd/>
            <a:tailEnd/>
          </a:ln>
        </p:spPr>
        <p:txBody>
          <a:bodyPr wrap="square" rtlCol="0" anchor="ctr" anchorCtr="1">
            <a:spAutoFit/>
          </a:bodyPr>
          <a:lstStyle/>
          <a:p>
            <a:pPr algn="ctr" eaLnBrk="1" hangingPunct="1">
              <a:spcBef>
                <a:spcPts val="600"/>
              </a:spcBef>
              <a:spcAft>
                <a:spcPts val="3600"/>
              </a:spcAft>
              <a:tabLst>
                <a:tab pos="7939088" algn="r"/>
              </a:tabLst>
            </a:pPr>
            <a:r>
              <a:rPr lang="en-US" sz="4800" dirty="0" smtClean="0">
                <a:solidFill>
                  <a:schemeClr val="tx1">
                    <a:lumMod val="75000"/>
                    <a:lumOff val="25000"/>
                  </a:schemeClr>
                </a:solidFill>
                <a:latin typeface="Book Antiqua" panose="02040602050305030304" pitchFamily="18" charset="0"/>
                <a:cs typeface="Times New Roman" panose="02020603050405020304" pitchFamily="18" charset="0"/>
              </a:rPr>
              <a:t>Gainesville</a:t>
            </a:r>
          </a:p>
        </p:txBody>
      </p:sp>
    </p:spTree>
    <p:extLst>
      <p:ext uri="{BB962C8B-B14F-4D97-AF65-F5344CB8AC3E}">
        <p14:creationId xmlns:p14="http://schemas.microsoft.com/office/powerpoint/2010/main" val="1500522261"/>
      </p:ext>
    </p:extLst>
  </p:cSld>
  <p:clrMapOvr>
    <a:masterClrMapping/>
  </p:clrMapOvr>
  <p:transition spd="slow">
    <p:strips dir="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84456"/>
            <a:ext cx="4527847" cy="612648"/>
          </a:xfrm>
        </p:spPr>
        <p:txBody>
          <a:bodyPr/>
          <a:lstStyle/>
          <a:p>
            <a:r>
              <a:rPr lang="en-US" dirty="0" smtClean="0"/>
              <a:t>Project Team</a:t>
            </a:r>
            <a:endParaRPr lang="en-US" dirty="0"/>
          </a:p>
        </p:txBody>
      </p:sp>
      <p:sp>
        <p:nvSpPr>
          <p:cNvPr id="5" name="TextBox 4"/>
          <p:cNvSpPr txBox="1"/>
          <p:nvPr/>
        </p:nvSpPr>
        <p:spPr bwMode="auto">
          <a:xfrm>
            <a:off x="786213" y="1490659"/>
            <a:ext cx="10323319" cy="2769989"/>
          </a:xfrm>
          <a:prstGeom prst="rect">
            <a:avLst/>
          </a:prstGeom>
          <a:noFill/>
          <a:ln w="9525">
            <a:noFill/>
            <a:miter lim="800000"/>
            <a:headEnd/>
            <a:tailEnd/>
          </a:ln>
        </p:spPr>
        <p:txBody>
          <a:bodyPr wrap="square" rtlCol="0" anchor="ctr" anchorCtr="1">
            <a:spAutoFit/>
          </a:bodyPr>
          <a:lstStyle/>
          <a:p>
            <a:pPr marL="12700">
              <a:lnSpc>
                <a:spcPct val="150000"/>
              </a:lnSpc>
              <a:spcBef>
                <a:spcPts val="1300"/>
              </a:spcBef>
              <a:tabLst>
                <a:tab pos="299085" algn="l"/>
                <a:tab pos="299720" algn="l"/>
              </a:tabLst>
            </a:pPr>
            <a:r>
              <a:rPr lang="en-US" sz="2400" b="1" spc="-5" dirty="0" smtClean="0">
                <a:latin typeface="Book Antiqua" panose="02040602050305030304" pitchFamily="18" charset="0"/>
                <a:cs typeface="Century Gothic"/>
              </a:rPr>
              <a:t>BravoFlorida</a:t>
            </a:r>
            <a:r>
              <a:rPr lang="en-US" sz="2400" b="1" spc="-5" dirty="0">
                <a:latin typeface="Book Antiqua" panose="02040602050305030304" pitchFamily="18" charset="0"/>
                <a:cs typeface="Century Gothic"/>
              </a:rPr>
              <a:t>, LLC </a:t>
            </a:r>
            <a:r>
              <a:rPr lang="en-US" sz="2400" dirty="0">
                <a:latin typeface="Book Antiqua" panose="02040602050305030304" pitchFamily="18" charset="0"/>
                <a:cs typeface="Century Gothic"/>
              </a:rPr>
              <a:t>–</a:t>
            </a:r>
            <a:r>
              <a:rPr lang="en-US" sz="2400" spc="-10" dirty="0">
                <a:latin typeface="Book Antiqua" panose="02040602050305030304" pitchFamily="18" charset="0"/>
                <a:cs typeface="Century Gothic"/>
              </a:rPr>
              <a:t> </a:t>
            </a:r>
            <a:r>
              <a:rPr lang="en-US" sz="2000" spc="-5" dirty="0">
                <a:latin typeface="Book Antiqua" panose="02040602050305030304" pitchFamily="18" charset="0"/>
                <a:cs typeface="Century Gothic"/>
              </a:rPr>
              <a:t>Applicant</a:t>
            </a:r>
            <a:endParaRPr lang="en-US" sz="2000" dirty="0">
              <a:latin typeface="Book Antiqua" panose="02040602050305030304" pitchFamily="18" charset="0"/>
              <a:cs typeface="Century Gothic"/>
            </a:endParaRPr>
          </a:p>
          <a:p>
            <a:pPr marL="756285" lvl="1" indent="-286385">
              <a:lnSpc>
                <a:spcPct val="150000"/>
              </a:lnSpc>
              <a:spcBef>
                <a:spcPts val="1200"/>
              </a:spcBef>
              <a:buFont typeface="Arial"/>
              <a:buChar char="•"/>
              <a:tabLst>
                <a:tab pos="299085" algn="l"/>
                <a:tab pos="299720" algn="l"/>
              </a:tabLst>
            </a:pPr>
            <a:r>
              <a:rPr lang="en-US" sz="2400" b="1" spc="-5" dirty="0">
                <a:latin typeface="Book Antiqua" panose="02040602050305030304" pitchFamily="18" charset="0"/>
                <a:cs typeface="Century Gothic"/>
              </a:rPr>
              <a:t>Daniel B. </a:t>
            </a:r>
            <a:r>
              <a:rPr lang="en-US" sz="2400" b="1" dirty="0">
                <a:latin typeface="Book Antiqua" panose="02040602050305030304" pitchFamily="18" charset="0"/>
                <a:cs typeface="Century Gothic"/>
              </a:rPr>
              <a:t>Fitzpatrick, CEO </a:t>
            </a:r>
            <a:endParaRPr lang="en-US" sz="2400" b="1" dirty="0" smtClean="0">
              <a:latin typeface="Book Antiqua" panose="02040602050305030304" pitchFamily="18" charset="0"/>
              <a:cs typeface="Century Gothic"/>
            </a:endParaRPr>
          </a:p>
          <a:p>
            <a:pPr marL="756285" lvl="1" indent="-286385">
              <a:lnSpc>
                <a:spcPct val="150000"/>
              </a:lnSpc>
              <a:spcBef>
                <a:spcPts val="1200"/>
              </a:spcBef>
              <a:buFont typeface="Arial"/>
              <a:buChar char="•"/>
              <a:tabLst>
                <a:tab pos="299085" algn="l"/>
                <a:tab pos="299720" algn="l"/>
              </a:tabLst>
            </a:pPr>
            <a:r>
              <a:rPr lang="en-US" sz="2400" b="1" dirty="0" smtClean="0">
                <a:latin typeface="Book Antiqua" panose="02040602050305030304" pitchFamily="18" charset="0"/>
                <a:cs typeface="Century Gothic"/>
              </a:rPr>
              <a:t>Jennifer </a:t>
            </a:r>
            <a:r>
              <a:rPr lang="en-US" sz="2400" b="1" dirty="0">
                <a:latin typeface="Book Antiqua" panose="02040602050305030304" pitchFamily="18" charset="0"/>
                <a:cs typeface="Century Gothic"/>
              </a:rPr>
              <a:t>Tyler, </a:t>
            </a:r>
            <a:r>
              <a:rPr lang="en-US" sz="2400" b="1" spc="-5" dirty="0" smtClean="0">
                <a:latin typeface="Book Antiqua" panose="02040602050305030304" pitchFamily="18" charset="0"/>
                <a:cs typeface="Century Gothic"/>
              </a:rPr>
              <a:t>Vice President of Real Estate &amp; Development</a:t>
            </a:r>
            <a:endParaRPr lang="en-US" sz="2000" dirty="0">
              <a:latin typeface="Book Antiqua" panose="02040602050305030304" pitchFamily="18" charset="0"/>
              <a:cs typeface="Century Gothic"/>
            </a:endParaRPr>
          </a:p>
          <a:p>
            <a:pPr marL="756285" lvl="1" indent="-286385">
              <a:lnSpc>
                <a:spcPct val="150000"/>
              </a:lnSpc>
              <a:spcBef>
                <a:spcPts val="1200"/>
              </a:spcBef>
              <a:buFont typeface="Arial"/>
              <a:buChar char="•"/>
              <a:tabLst>
                <a:tab pos="299085" algn="l"/>
                <a:tab pos="299720" algn="l"/>
              </a:tabLst>
            </a:pPr>
            <a:r>
              <a:rPr lang="en-US" sz="2400" b="1" spc="-5" dirty="0">
                <a:latin typeface="Book Antiqua" panose="02040602050305030304" pitchFamily="18" charset="0"/>
                <a:cs typeface="Century Gothic"/>
              </a:rPr>
              <a:t>Robin Kendall, Director </a:t>
            </a:r>
            <a:r>
              <a:rPr lang="en-US" sz="2400" b="1" dirty="0">
                <a:latin typeface="Book Antiqua" panose="02040602050305030304" pitchFamily="18" charset="0"/>
                <a:cs typeface="Century Gothic"/>
              </a:rPr>
              <a:t>of Engineering &amp; </a:t>
            </a:r>
            <a:r>
              <a:rPr lang="en-US" sz="2400" b="1" spc="-5" dirty="0" smtClean="0">
                <a:latin typeface="Book Antiqua" panose="02040602050305030304" pitchFamily="18" charset="0"/>
                <a:cs typeface="Century Gothic"/>
              </a:rPr>
              <a:t>Design</a:t>
            </a:r>
            <a:endParaRPr lang="en-US" sz="2000" dirty="0">
              <a:latin typeface="Book Antiqua" panose="02040602050305030304" pitchFamily="18" charset="0"/>
              <a:cs typeface="Century Gothic"/>
            </a:endParaRPr>
          </a:p>
        </p:txBody>
      </p:sp>
    </p:spTree>
    <p:extLst>
      <p:ext uri="{BB962C8B-B14F-4D97-AF65-F5344CB8AC3E}">
        <p14:creationId xmlns:p14="http://schemas.microsoft.com/office/powerpoint/2010/main" val="24197008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525" t="78"/>
          <a:stretch/>
        </p:blipFill>
        <p:spPr>
          <a:xfrm>
            <a:off x="1454210" y="1074864"/>
            <a:ext cx="9491530" cy="5365338"/>
          </a:xfrm>
          <a:prstGeom prst="rect">
            <a:avLst/>
          </a:prstGeom>
        </p:spPr>
      </p:pic>
      <p:sp>
        <p:nvSpPr>
          <p:cNvPr id="2" name="Title 1"/>
          <p:cNvSpPr>
            <a:spLocks noGrp="1"/>
          </p:cNvSpPr>
          <p:nvPr>
            <p:ph type="title"/>
          </p:nvPr>
        </p:nvSpPr>
        <p:spPr/>
        <p:txBody>
          <a:bodyPr/>
          <a:lstStyle/>
          <a:p>
            <a:r>
              <a:rPr lang="en-US" dirty="0" smtClean="0"/>
              <a:t>Typical floor plan </a:t>
            </a:r>
            <a:endParaRPr lang="en-US" dirty="0"/>
          </a:p>
        </p:txBody>
      </p:sp>
    </p:spTree>
    <p:extLst>
      <p:ext uri="{BB962C8B-B14F-4D97-AF65-F5344CB8AC3E}">
        <p14:creationId xmlns:p14="http://schemas.microsoft.com/office/powerpoint/2010/main" val="23375194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5" name="TextBox 4"/>
          <p:cNvSpPr txBox="1"/>
          <p:nvPr/>
        </p:nvSpPr>
        <p:spPr bwMode="auto">
          <a:xfrm>
            <a:off x="1384916" y="1013072"/>
            <a:ext cx="8380520" cy="6017032"/>
          </a:xfrm>
          <a:prstGeom prst="rect">
            <a:avLst/>
          </a:prstGeom>
          <a:noFill/>
          <a:ln w="9525">
            <a:noFill/>
            <a:miter lim="800000"/>
            <a:headEnd/>
            <a:tailEnd/>
          </a:ln>
        </p:spPr>
        <p:txBody>
          <a:bodyPr wrap="square" rtlCol="0" anchor="ctr" anchorCtr="1">
            <a:spAutoFit/>
          </a:bodyPr>
          <a:lstStyle/>
          <a:p>
            <a:pPr marL="171450" indent="-171450" eaLnBrk="1" hangingPunct="1">
              <a:spcBef>
                <a:spcPts val="600"/>
              </a:spcBef>
              <a:spcAft>
                <a:spcPts val="3600"/>
              </a:spcAft>
              <a:buFont typeface="Arial" panose="020B0604020202020204" pitchFamily="34" charset="0"/>
              <a:buChar char="•"/>
              <a:tabLst>
                <a:tab pos="7939088" algn="r"/>
              </a:tabLst>
            </a:pPr>
            <a:r>
              <a:rPr lang="en-US" dirty="0" smtClean="0">
                <a:latin typeface="+mj-lt"/>
                <a:cs typeface="Times New Roman" panose="02020603050405020304" pitchFamily="18" charset="0"/>
              </a:rPr>
              <a:t>The Burger King is an allowable use per the current zoning.</a:t>
            </a:r>
          </a:p>
          <a:p>
            <a:pPr marL="171450" indent="-171450" eaLnBrk="1" hangingPunct="1">
              <a:spcBef>
                <a:spcPts val="600"/>
              </a:spcBef>
              <a:spcAft>
                <a:spcPts val="3600"/>
              </a:spcAft>
              <a:buFont typeface="Arial" panose="020B0604020202020204" pitchFamily="34" charset="0"/>
              <a:buChar char="•"/>
              <a:tabLst>
                <a:tab pos="7939088" algn="r"/>
              </a:tabLst>
            </a:pPr>
            <a:r>
              <a:rPr lang="en-US" dirty="0" smtClean="0">
                <a:latin typeface="+mj-lt"/>
                <a:cs typeface="Times New Roman" panose="02020603050405020304" pitchFamily="18" charset="0"/>
              </a:rPr>
              <a:t>Bravoflorida is requesting:</a:t>
            </a:r>
          </a:p>
          <a:p>
            <a:pPr marL="1143000" lvl="2" indent="-228600">
              <a:spcBef>
                <a:spcPts val="600"/>
              </a:spcBef>
              <a:spcAft>
                <a:spcPts val="3600"/>
              </a:spcAft>
              <a:buFont typeface="+mj-lt"/>
              <a:buAutoNum type="arabicPeriod"/>
              <a:tabLst>
                <a:tab pos="7939088" algn="r"/>
              </a:tabLst>
            </a:pPr>
            <a:r>
              <a:rPr lang="en-US" dirty="0" smtClean="0">
                <a:latin typeface="+mj-lt"/>
                <a:cs typeface="Times New Roman" panose="02020603050405020304" pitchFamily="18" charset="0"/>
              </a:rPr>
              <a:t> Approval to add cross-section C-1 which allows for additional landscape buffer along Corkscrew Rd.</a:t>
            </a:r>
          </a:p>
          <a:p>
            <a:pPr marL="1143000" lvl="2" indent="-228600">
              <a:spcBef>
                <a:spcPts val="600"/>
              </a:spcBef>
              <a:spcAft>
                <a:spcPts val="3600"/>
              </a:spcAft>
              <a:buFont typeface="+mj-lt"/>
              <a:buAutoNum type="arabicPeriod"/>
              <a:tabLst>
                <a:tab pos="7939088" algn="r"/>
              </a:tabLst>
            </a:pPr>
            <a:r>
              <a:rPr lang="en-US" dirty="0" smtClean="0">
                <a:latin typeface="+mj-lt"/>
                <a:cs typeface="Times New Roman" panose="02020603050405020304" pitchFamily="18" charset="0"/>
              </a:rPr>
              <a:t>Relief from the required parking of 13 spaces per 1,000 sq. ft. of floor area to 10 spaces per 1,000 sq. ft. of floor area. (44 spaces are required, 35 are provided for a reduction of 9 spaces.  A parking study has been provided to City Staff with a recommendation for approval. </a:t>
            </a:r>
          </a:p>
          <a:p>
            <a:pPr marL="1143000" lvl="2" indent="-228600">
              <a:spcBef>
                <a:spcPts val="600"/>
              </a:spcBef>
              <a:spcAft>
                <a:spcPts val="3600"/>
              </a:spcAft>
              <a:buFont typeface="+mj-lt"/>
              <a:buAutoNum type="arabicPeriod"/>
              <a:tabLst>
                <a:tab pos="7939088" algn="r"/>
              </a:tabLst>
            </a:pPr>
            <a:r>
              <a:rPr lang="en-US" dirty="0" smtClean="0">
                <a:latin typeface="+mj-lt"/>
                <a:cs typeface="Times New Roman" panose="02020603050405020304" pitchFamily="18" charset="0"/>
              </a:rPr>
              <a:t>Relief from the required drive thru stacking to accommodate 5 spaces proceeding the menu board for each lane for a total 10 space to 7 spaces provided. A queuing study has been provided to City Staff with a recommendation for approval. </a:t>
            </a:r>
          </a:p>
          <a:p>
            <a:pPr lvl="3">
              <a:spcBef>
                <a:spcPts val="600"/>
              </a:spcBef>
              <a:spcAft>
                <a:spcPts val="3600"/>
              </a:spcAft>
              <a:tabLst>
                <a:tab pos="7939088" algn="r"/>
              </a:tabLst>
            </a:pPr>
            <a:endParaRPr lang="en-US" sz="1200" dirty="0" smtClean="0">
              <a:latin typeface="+mj-lt"/>
              <a:cs typeface="Times New Roman" panose="02020603050405020304" pitchFamily="18" charset="0"/>
            </a:endParaRPr>
          </a:p>
        </p:txBody>
      </p:sp>
    </p:spTree>
    <p:extLst>
      <p:ext uri="{BB962C8B-B14F-4D97-AF65-F5344CB8AC3E}">
        <p14:creationId xmlns:p14="http://schemas.microsoft.com/office/powerpoint/2010/main" val="36769175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383" y="201199"/>
            <a:ext cx="6281160" cy="5425832"/>
          </a:xfrm>
          <a:prstGeom prst="rect">
            <a:avLst/>
          </a:prstGeom>
        </p:spPr>
      </p:pic>
      <p:sp>
        <p:nvSpPr>
          <p:cNvPr id="4" name="TextBox 3"/>
          <p:cNvSpPr txBox="1"/>
          <p:nvPr/>
        </p:nvSpPr>
        <p:spPr bwMode="auto">
          <a:xfrm>
            <a:off x="7648155" y="2529394"/>
            <a:ext cx="3939609" cy="769441"/>
          </a:xfrm>
          <a:prstGeom prst="rect">
            <a:avLst/>
          </a:prstGeom>
          <a:noFill/>
          <a:ln w="9525">
            <a:noFill/>
            <a:miter lim="800000"/>
            <a:headEnd/>
            <a:tailEnd/>
          </a:ln>
        </p:spPr>
        <p:txBody>
          <a:bodyPr wrap="square" rtlCol="0" anchor="ctr" anchorCtr="1">
            <a:spAutoFit/>
          </a:bodyPr>
          <a:lstStyle/>
          <a:p>
            <a:pPr algn="ctr" eaLnBrk="1" hangingPunct="1">
              <a:spcBef>
                <a:spcPts val="600"/>
              </a:spcBef>
              <a:spcAft>
                <a:spcPts val="3600"/>
              </a:spcAft>
              <a:tabLst>
                <a:tab pos="7939088" algn="r"/>
              </a:tabLst>
            </a:pPr>
            <a:r>
              <a:rPr lang="en-US" sz="4400" dirty="0" smtClean="0">
                <a:solidFill>
                  <a:schemeClr val="tx1">
                    <a:lumMod val="85000"/>
                    <a:lumOff val="15000"/>
                  </a:schemeClr>
                </a:solidFill>
                <a:latin typeface="Book Antiqua" panose="02040602050305030304" pitchFamily="18" charset="0"/>
                <a:cs typeface="Times New Roman" panose="02020603050405020304" pitchFamily="18" charset="0"/>
              </a:rPr>
              <a:t>Thank </a:t>
            </a:r>
            <a:r>
              <a:rPr lang="en-US" sz="4400" dirty="0">
                <a:solidFill>
                  <a:schemeClr val="tx1">
                    <a:lumMod val="85000"/>
                    <a:lumOff val="15000"/>
                  </a:schemeClr>
                </a:solidFill>
                <a:latin typeface="Book Antiqua" panose="02040602050305030304" pitchFamily="18" charset="0"/>
                <a:cs typeface="Times New Roman" panose="02020603050405020304" pitchFamily="18" charset="0"/>
              </a:rPr>
              <a:t>Y</a:t>
            </a:r>
            <a:r>
              <a:rPr lang="en-US" sz="4400" dirty="0" smtClean="0">
                <a:solidFill>
                  <a:schemeClr val="tx1">
                    <a:lumMod val="85000"/>
                    <a:lumOff val="15000"/>
                  </a:schemeClr>
                </a:solidFill>
                <a:latin typeface="Book Antiqua" panose="02040602050305030304" pitchFamily="18" charset="0"/>
                <a:cs typeface="Times New Roman" panose="02020603050405020304" pitchFamily="18" charset="0"/>
              </a:rPr>
              <a:t>ou</a:t>
            </a:r>
          </a:p>
        </p:txBody>
      </p:sp>
    </p:spTree>
    <p:extLst>
      <p:ext uri="{BB962C8B-B14F-4D97-AF65-F5344CB8AC3E}">
        <p14:creationId xmlns:p14="http://schemas.microsoft.com/office/powerpoint/2010/main" val="372965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p:cNvSpPr/>
          <p:nvPr/>
        </p:nvSpPr>
        <p:spPr>
          <a:xfrm>
            <a:off x="3099176" y="1205572"/>
            <a:ext cx="5754609" cy="5264210"/>
          </a:xfrm>
          <a:prstGeom prst="rect">
            <a:avLst/>
          </a:prstGeom>
          <a:blipFill>
            <a:blip r:embed="rId2" cstate="print"/>
            <a:stretch>
              <a:fillRect/>
            </a:stretch>
          </a:blipFill>
        </p:spPr>
        <p:txBody>
          <a:bodyPr wrap="square" lIns="0" tIns="0" rIns="0" bIns="0" rtlCol="0"/>
          <a:lstStyle/>
          <a:p>
            <a:endParaRPr/>
          </a:p>
        </p:txBody>
      </p:sp>
      <p:sp>
        <p:nvSpPr>
          <p:cNvPr id="4" name="object 7"/>
          <p:cNvSpPr/>
          <p:nvPr/>
        </p:nvSpPr>
        <p:spPr>
          <a:xfrm>
            <a:off x="8922152" y="1316667"/>
            <a:ext cx="583692" cy="697991"/>
          </a:xfrm>
          <a:prstGeom prst="rect">
            <a:avLst/>
          </a:prstGeom>
          <a:blipFill>
            <a:blip r:embed="rId3" cstate="print"/>
            <a:stretch>
              <a:fillRect/>
            </a:stretch>
          </a:blipFill>
        </p:spPr>
        <p:txBody>
          <a:bodyPr wrap="square" lIns="0" tIns="0" rIns="0" bIns="0" rtlCol="0"/>
          <a:lstStyle/>
          <a:p>
            <a:endParaRPr/>
          </a:p>
        </p:txBody>
      </p:sp>
      <p:sp>
        <p:nvSpPr>
          <p:cNvPr id="5" name="Title 4"/>
          <p:cNvSpPr>
            <a:spLocks noGrp="1"/>
          </p:cNvSpPr>
          <p:nvPr>
            <p:ph type="title"/>
          </p:nvPr>
        </p:nvSpPr>
        <p:spPr/>
        <p:txBody>
          <a:bodyPr/>
          <a:lstStyle/>
          <a:p>
            <a:r>
              <a:rPr lang="en-US" dirty="0" smtClean="0"/>
              <a:t>Aerial Location Map</a:t>
            </a:r>
            <a:endParaRPr lang="en-US" dirty="0"/>
          </a:p>
        </p:txBody>
      </p:sp>
    </p:spTree>
    <p:extLst>
      <p:ext uri="{BB962C8B-B14F-4D97-AF65-F5344CB8AC3E}">
        <p14:creationId xmlns:p14="http://schemas.microsoft.com/office/powerpoint/2010/main" val="27049884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3375589" y="305817"/>
            <a:ext cx="4905285" cy="584775"/>
          </a:xfrm>
          <a:prstGeom prst="rect">
            <a:avLst/>
          </a:prstGeom>
          <a:noFill/>
          <a:ln w="9525">
            <a:noFill/>
            <a:miter lim="800000"/>
            <a:headEnd/>
            <a:tailEnd/>
          </a:ln>
        </p:spPr>
        <p:txBody>
          <a:bodyPr wrap="square" rtlCol="0" anchor="ctr" anchorCtr="1">
            <a:spAutoFit/>
          </a:bodyPr>
          <a:lstStyle/>
          <a:p>
            <a:pPr algn="ctr">
              <a:spcBef>
                <a:spcPts val="600"/>
              </a:spcBef>
              <a:spcAft>
                <a:spcPts val="3600"/>
              </a:spcAft>
              <a:tabLst>
                <a:tab pos="7939088" algn="r"/>
              </a:tabLst>
            </a:pPr>
            <a:r>
              <a:rPr lang="en-US" sz="3200" spc="-5" dirty="0" smtClean="0">
                <a:solidFill>
                  <a:srgbClr val="F57F20"/>
                </a:solidFill>
                <a:latin typeface="Book Antiqua" panose="02040602050305030304" pitchFamily="18" charset="0"/>
              </a:rPr>
              <a:t>Aerial Photograph</a:t>
            </a:r>
            <a:endParaRPr lang="en-US" sz="3200" dirty="0" smtClean="0">
              <a:solidFill>
                <a:srgbClr val="F57F20"/>
              </a:solidFill>
              <a:latin typeface="Book Antiqua" panose="02040602050305030304" pitchFamily="18" charset="0"/>
              <a:cs typeface="Times New Roman" panose="02020603050405020304" pitchFamily="18" charset="0"/>
            </a:endParaRPr>
          </a:p>
        </p:txBody>
      </p:sp>
      <p:sp>
        <p:nvSpPr>
          <p:cNvPr id="4" name="object 7"/>
          <p:cNvSpPr/>
          <p:nvPr/>
        </p:nvSpPr>
        <p:spPr>
          <a:xfrm>
            <a:off x="10024559" y="1427763"/>
            <a:ext cx="583692" cy="69799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375730" y="1283699"/>
            <a:ext cx="7096030" cy="5125648"/>
          </a:xfrm>
          <a:prstGeom prst="rect">
            <a:avLst/>
          </a:prstGeom>
          <a:blipFill>
            <a:blip r:embed="rId3" cstate="print"/>
            <a:stretch>
              <a:fillRect/>
            </a:stretch>
          </a:blipFill>
        </p:spPr>
        <p:txBody>
          <a:bodyPr wrap="square" lIns="0" tIns="0" rIns="0" bIns="0" rtlCol="0"/>
          <a:lstStyle/>
          <a:p>
            <a:endParaRPr/>
          </a:p>
        </p:txBody>
      </p:sp>
      <p:sp>
        <p:nvSpPr>
          <p:cNvPr id="3" name="Title 2"/>
          <p:cNvSpPr>
            <a:spLocks noGrp="1"/>
          </p:cNvSpPr>
          <p:nvPr>
            <p:ph type="title"/>
          </p:nvPr>
        </p:nvSpPr>
        <p:spPr/>
        <p:txBody>
          <a:bodyPr/>
          <a:lstStyle/>
          <a:p>
            <a:r>
              <a:rPr lang="en-US" dirty="0" smtClean="0"/>
              <a:t>Aerial of subject property</a:t>
            </a:r>
            <a:endParaRPr lang="en-US" dirty="0"/>
          </a:p>
        </p:txBody>
      </p:sp>
    </p:spTree>
    <p:extLst>
      <p:ext uri="{BB962C8B-B14F-4D97-AF65-F5344CB8AC3E}">
        <p14:creationId xmlns:p14="http://schemas.microsoft.com/office/powerpoint/2010/main" val="8006564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2312930" y="279505"/>
            <a:ext cx="7135739" cy="523220"/>
          </a:xfrm>
          <a:prstGeom prst="rect">
            <a:avLst/>
          </a:prstGeom>
          <a:noFill/>
          <a:ln w="9525">
            <a:noFill/>
            <a:miter lim="800000"/>
            <a:headEnd/>
            <a:tailEnd/>
          </a:ln>
        </p:spPr>
        <p:txBody>
          <a:bodyPr wrap="square" rtlCol="0" anchor="ctr" anchorCtr="1">
            <a:spAutoFit/>
          </a:bodyPr>
          <a:lstStyle/>
          <a:p>
            <a:pPr algn="ctr">
              <a:spcBef>
                <a:spcPts val="600"/>
              </a:spcBef>
              <a:spcAft>
                <a:spcPts val="3600"/>
              </a:spcAft>
              <a:tabLst>
                <a:tab pos="7939088" algn="r"/>
              </a:tabLst>
            </a:pPr>
            <a:r>
              <a:rPr lang="en-US" sz="2800" spc="-5" dirty="0">
                <a:solidFill>
                  <a:srgbClr val="F57F20"/>
                </a:solidFill>
                <a:latin typeface="Book Antiqua" panose="02040602050305030304" pitchFamily="18" charset="0"/>
              </a:rPr>
              <a:t>Approved CPD Master Concept Plan</a:t>
            </a:r>
            <a:endParaRPr lang="en-US" sz="2800" dirty="0" smtClean="0">
              <a:solidFill>
                <a:srgbClr val="F57F20"/>
              </a:solidFill>
              <a:latin typeface="Book Antiqua" panose="02040602050305030304" pitchFamily="18" charset="0"/>
              <a:cs typeface="Times New Roman" panose="02020603050405020304" pitchFamily="18" charset="0"/>
            </a:endParaRPr>
          </a:p>
        </p:txBody>
      </p:sp>
      <p:sp>
        <p:nvSpPr>
          <p:cNvPr id="11" name="object 6"/>
          <p:cNvSpPr/>
          <p:nvPr/>
        </p:nvSpPr>
        <p:spPr>
          <a:xfrm>
            <a:off x="8116373" y="943829"/>
            <a:ext cx="1924811" cy="4445508"/>
          </a:xfrm>
          <a:prstGeom prst="rect">
            <a:avLst/>
          </a:prstGeom>
          <a:blipFill>
            <a:blip r:embed="rId2" cstate="print"/>
            <a:stretch>
              <a:fillRect/>
            </a:stretch>
          </a:blipFill>
        </p:spPr>
        <p:txBody>
          <a:bodyPr wrap="square" lIns="0" tIns="0" rIns="0" bIns="0" rtlCol="0"/>
          <a:lstStyle/>
          <a:p>
            <a:endParaRPr/>
          </a:p>
        </p:txBody>
      </p:sp>
      <p:sp>
        <p:nvSpPr>
          <p:cNvPr id="12" name="object 8"/>
          <p:cNvSpPr/>
          <p:nvPr/>
        </p:nvSpPr>
        <p:spPr>
          <a:xfrm>
            <a:off x="857739" y="803305"/>
            <a:ext cx="6792009" cy="5580984"/>
          </a:xfrm>
          <a:prstGeom prst="rect">
            <a:avLst/>
          </a:prstGeom>
          <a:blipFill>
            <a:blip r:embed="rId3" cstate="print"/>
            <a:stretch>
              <a:fillRect/>
            </a:stretch>
          </a:blipFill>
        </p:spPr>
        <p:txBody>
          <a:bodyPr wrap="square" lIns="0" tIns="0" rIns="0" bIns="0" rtlCol="0"/>
          <a:lstStyle/>
          <a:p>
            <a:endParaRPr/>
          </a:p>
        </p:txBody>
      </p:sp>
      <p:sp>
        <p:nvSpPr>
          <p:cNvPr id="13" name="object 9"/>
          <p:cNvSpPr/>
          <p:nvPr/>
        </p:nvSpPr>
        <p:spPr>
          <a:xfrm>
            <a:off x="10291444" y="836021"/>
            <a:ext cx="618744" cy="4856988"/>
          </a:xfrm>
          <a:prstGeom prst="rect">
            <a:avLst/>
          </a:prstGeom>
          <a:blipFill>
            <a:blip r:embed="rId4" cstate="print"/>
            <a:stretch>
              <a:fillRect/>
            </a:stretch>
          </a:blipFill>
        </p:spPr>
        <p:txBody>
          <a:bodyPr wrap="square" lIns="0" tIns="0" rIns="0" bIns="0" rtlCol="0"/>
          <a:lstStyle/>
          <a:p>
            <a:endParaRPr/>
          </a:p>
        </p:txBody>
      </p:sp>
      <p:sp>
        <p:nvSpPr>
          <p:cNvPr id="14" name="object 11"/>
          <p:cNvSpPr/>
          <p:nvPr/>
        </p:nvSpPr>
        <p:spPr>
          <a:xfrm>
            <a:off x="6794228" y="2767370"/>
            <a:ext cx="558108" cy="663473"/>
          </a:xfrm>
          <a:prstGeom prst="rect">
            <a:avLst/>
          </a:prstGeom>
          <a:blipFill>
            <a:blip r:embed="rId5" cstate="print"/>
            <a:stretch>
              <a:fillRect/>
            </a:stretch>
          </a:blipFill>
        </p:spPr>
        <p:txBody>
          <a:bodyPr wrap="square" lIns="0" tIns="0" rIns="0" bIns="0" rtlCol="0"/>
          <a:lstStyle/>
          <a:p>
            <a:endParaRPr/>
          </a:p>
        </p:txBody>
      </p:sp>
      <p:sp>
        <p:nvSpPr>
          <p:cNvPr id="15" name="object 13"/>
          <p:cNvSpPr/>
          <p:nvPr/>
        </p:nvSpPr>
        <p:spPr>
          <a:xfrm>
            <a:off x="4147452" y="1117407"/>
            <a:ext cx="1212512" cy="1335861"/>
          </a:xfrm>
          <a:custGeom>
            <a:avLst/>
            <a:gdLst/>
            <a:ahLst/>
            <a:cxnLst/>
            <a:rect l="l" t="t" r="r" b="b"/>
            <a:pathLst>
              <a:path w="1268095" h="1408430">
                <a:moveTo>
                  <a:pt x="0" y="704088"/>
                </a:moveTo>
                <a:lnTo>
                  <a:pt x="1591" y="653802"/>
                </a:lnTo>
                <a:lnTo>
                  <a:pt x="6295" y="604472"/>
                </a:lnTo>
                <a:lnTo>
                  <a:pt x="14004" y="556215"/>
                </a:lnTo>
                <a:lnTo>
                  <a:pt x="24610" y="509151"/>
                </a:lnTo>
                <a:lnTo>
                  <a:pt x="38007" y="463399"/>
                </a:lnTo>
                <a:lnTo>
                  <a:pt x="54087" y="419078"/>
                </a:lnTo>
                <a:lnTo>
                  <a:pt x="72742" y="376307"/>
                </a:lnTo>
                <a:lnTo>
                  <a:pt x="93866" y="335206"/>
                </a:lnTo>
                <a:lnTo>
                  <a:pt x="117351" y="295892"/>
                </a:lnTo>
                <a:lnTo>
                  <a:pt x="143090" y="258487"/>
                </a:lnTo>
                <a:lnTo>
                  <a:pt x="170975" y="223108"/>
                </a:lnTo>
                <a:lnTo>
                  <a:pt x="200900" y="189875"/>
                </a:lnTo>
                <a:lnTo>
                  <a:pt x="232757" y="158907"/>
                </a:lnTo>
                <a:lnTo>
                  <a:pt x="266438" y="130322"/>
                </a:lnTo>
                <a:lnTo>
                  <a:pt x="301837" y="104241"/>
                </a:lnTo>
                <a:lnTo>
                  <a:pt x="338846" y="80782"/>
                </a:lnTo>
                <a:lnTo>
                  <a:pt x="377358" y="60065"/>
                </a:lnTo>
                <a:lnTo>
                  <a:pt x="417266" y="42208"/>
                </a:lnTo>
                <a:lnTo>
                  <a:pt x="458462" y="27331"/>
                </a:lnTo>
                <a:lnTo>
                  <a:pt x="500839" y="15552"/>
                </a:lnTo>
                <a:lnTo>
                  <a:pt x="544290" y="6991"/>
                </a:lnTo>
                <a:lnTo>
                  <a:pt x="588707" y="1767"/>
                </a:lnTo>
                <a:lnTo>
                  <a:pt x="633984" y="0"/>
                </a:lnTo>
                <a:lnTo>
                  <a:pt x="679260" y="1767"/>
                </a:lnTo>
                <a:lnTo>
                  <a:pt x="723677" y="6991"/>
                </a:lnTo>
                <a:lnTo>
                  <a:pt x="767128" y="15552"/>
                </a:lnTo>
                <a:lnTo>
                  <a:pt x="809505" y="27331"/>
                </a:lnTo>
                <a:lnTo>
                  <a:pt x="850701" y="42208"/>
                </a:lnTo>
                <a:lnTo>
                  <a:pt x="890609" y="60065"/>
                </a:lnTo>
                <a:lnTo>
                  <a:pt x="929121" y="80782"/>
                </a:lnTo>
                <a:lnTo>
                  <a:pt x="966130" y="104241"/>
                </a:lnTo>
                <a:lnTo>
                  <a:pt x="1001529" y="130322"/>
                </a:lnTo>
                <a:lnTo>
                  <a:pt x="1035210" y="158907"/>
                </a:lnTo>
                <a:lnTo>
                  <a:pt x="1067067" y="189875"/>
                </a:lnTo>
                <a:lnTo>
                  <a:pt x="1096992" y="223108"/>
                </a:lnTo>
                <a:lnTo>
                  <a:pt x="1124877" y="258487"/>
                </a:lnTo>
                <a:lnTo>
                  <a:pt x="1150616" y="295892"/>
                </a:lnTo>
                <a:lnTo>
                  <a:pt x="1174101" y="335206"/>
                </a:lnTo>
                <a:lnTo>
                  <a:pt x="1195225" y="376307"/>
                </a:lnTo>
                <a:lnTo>
                  <a:pt x="1213880" y="419078"/>
                </a:lnTo>
                <a:lnTo>
                  <a:pt x="1229960" y="463399"/>
                </a:lnTo>
                <a:lnTo>
                  <a:pt x="1243357" y="509151"/>
                </a:lnTo>
                <a:lnTo>
                  <a:pt x="1253963" y="556215"/>
                </a:lnTo>
                <a:lnTo>
                  <a:pt x="1261672" y="604472"/>
                </a:lnTo>
                <a:lnTo>
                  <a:pt x="1266376" y="653802"/>
                </a:lnTo>
                <a:lnTo>
                  <a:pt x="1267968" y="704088"/>
                </a:lnTo>
                <a:lnTo>
                  <a:pt x="1266376" y="754373"/>
                </a:lnTo>
                <a:lnTo>
                  <a:pt x="1261672" y="803703"/>
                </a:lnTo>
                <a:lnTo>
                  <a:pt x="1253963" y="851960"/>
                </a:lnTo>
                <a:lnTo>
                  <a:pt x="1243357" y="899024"/>
                </a:lnTo>
                <a:lnTo>
                  <a:pt x="1229960" y="944776"/>
                </a:lnTo>
                <a:lnTo>
                  <a:pt x="1213880" y="989097"/>
                </a:lnTo>
                <a:lnTo>
                  <a:pt x="1195225" y="1031868"/>
                </a:lnTo>
                <a:lnTo>
                  <a:pt x="1174101" y="1072969"/>
                </a:lnTo>
                <a:lnTo>
                  <a:pt x="1150616" y="1112283"/>
                </a:lnTo>
                <a:lnTo>
                  <a:pt x="1124877" y="1149688"/>
                </a:lnTo>
                <a:lnTo>
                  <a:pt x="1096992" y="1185067"/>
                </a:lnTo>
                <a:lnTo>
                  <a:pt x="1067067" y="1218300"/>
                </a:lnTo>
                <a:lnTo>
                  <a:pt x="1035210" y="1249268"/>
                </a:lnTo>
                <a:lnTo>
                  <a:pt x="1001529" y="1277853"/>
                </a:lnTo>
                <a:lnTo>
                  <a:pt x="966130" y="1303934"/>
                </a:lnTo>
                <a:lnTo>
                  <a:pt x="929121" y="1327393"/>
                </a:lnTo>
                <a:lnTo>
                  <a:pt x="890609" y="1348110"/>
                </a:lnTo>
                <a:lnTo>
                  <a:pt x="850701" y="1365967"/>
                </a:lnTo>
                <a:lnTo>
                  <a:pt x="809505" y="1380844"/>
                </a:lnTo>
                <a:lnTo>
                  <a:pt x="767128" y="1392623"/>
                </a:lnTo>
                <a:lnTo>
                  <a:pt x="723677" y="1401184"/>
                </a:lnTo>
                <a:lnTo>
                  <a:pt x="679260" y="1406408"/>
                </a:lnTo>
                <a:lnTo>
                  <a:pt x="633984" y="1408176"/>
                </a:lnTo>
                <a:lnTo>
                  <a:pt x="588707" y="1406408"/>
                </a:lnTo>
                <a:lnTo>
                  <a:pt x="544290" y="1401184"/>
                </a:lnTo>
                <a:lnTo>
                  <a:pt x="500839" y="1392623"/>
                </a:lnTo>
                <a:lnTo>
                  <a:pt x="458462" y="1380844"/>
                </a:lnTo>
                <a:lnTo>
                  <a:pt x="417266" y="1365967"/>
                </a:lnTo>
                <a:lnTo>
                  <a:pt x="377358" y="1348110"/>
                </a:lnTo>
                <a:lnTo>
                  <a:pt x="338846" y="1327393"/>
                </a:lnTo>
                <a:lnTo>
                  <a:pt x="301837" y="1303934"/>
                </a:lnTo>
                <a:lnTo>
                  <a:pt x="266438" y="1277853"/>
                </a:lnTo>
                <a:lnTo>
                  <a:pt x="232757" y="1249268"/>
                </a:lnTo>
                <a:lnTo>
                  <a:pt x="200900" y="1218300"/>
                </a:lnTo>
                <a:lnTo>
                  <a:pt x="170975" y="1185067"/>
                </a:lnTo>
                <a:lnTo>
                  <a:pt x="143090" y="1149688"/>
                </a:lnTo>
                <a:lnTo>
                  <a:pt x="117351" y="1112283"/>
                </a:lnTo>
                <a:lnTo>
                  <a:pt x="93866" y="1072969"/>
                </a:lnTo>
                <a:lnTo>
                  <a:pt x="72742" y="1031868"/>
                </a:lnTo>
                <a:lnTo>
                  <a:pt x="54087" y="989097"/>
                </a:lnTo>
                <a:lnTo>
                  <a:pt x="38007" y="944776"/>
                </a:lnTo>
                <a:lnTo>
                  <a:pt x="24610" y="899024"/>
                </a:lnTo>
                <a:lnTo>
                  <a:pt x="14004" y="851960"/>
                </a:lnTo>
                <a:lnTo>
                  <a:pt x="6295" y="803703"/>
                </a:lnTo>
                <a:lnTo>
                  <a:pt x="1591" y="754373"/>
                </a:lnTo>
                <a:lnTo>
                  <a:pt x="0" y="704088"/>
                </a:lnTo>
                <a:close/>
              </a:path>
            </a:pathLst>
          </a:custGeom>
          <a:solidFill>
            <a:srgbClr val="FFFF7D">
              <a:alpha val="42000"/>
            </a:srgbClr>
          </a:solidFill>
          <a:ln w="38100">
            <a:solidFill>
              <a:srgbClr val="000000"/>
            </a:solidFill>
          </a:ln>
        </p:spPr>
        <p:txBody>
          <a:bodyPr wrap="square" lIns="0" tIns="0" rIns="0" bIns="0" rtlCol="0"/>
          <a:lstStyle/>
          <a:p>
            <a:endParaRPr/>
          </a:p>
        </p:txBody>
      </p:sp>
      <p:sp>
        <p:nvSpPr>
          <p:cNvPr id="16" name="object 14"/>
          <p:cNvSpPr txBox="1"/>
          <p:nvPr/>
        </p:nvSpPr>
        <p:spPr>
          <a:xfrm>
            <a:off x="8518712" y="5834730"/>
            <a:ext cx="1859914"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entury Gothic"/>
                <a:cs typeface="Century Gothic"/>
              </a:rPr>
              <a:t>SUBJECT</a:t>
            </a:r>
            <a:r>
              <a:rPr sz="1800" spc="-20" dirty="0">
                <a:latin typeface="Century Gothic"/>
                <a:cs typeface="Century Gothic"/>
              </a:rPr>
              <a:t> </a:t>
            </a:r>
            <a:r>
              <a:rPr sz="1800" dirty="0">
                <a:latin typeface="Century Gothic"/>
                <a:cs typeface="Century Gothic"/>
              </a:rPr>
              <a:t>PARCEL</a:t>
            </a:r>
          </a:p>
        </p:txBody>
      </p:sp>
      <p:sp>
        <p:nvSpPr>
          <p:cNvPr id="17" name="object 15"/>
          <p:cNvSpPr/>
          <p:nvPr/>
        </p:nvSpPr>
        <p:spPr>
          <a:xfrm>
            <a:off x="7785538" y="5588985"/>
            <a:ext cx="661670" cy="791210"/>
          </a:xfrm>
          <a:custGeom>
            <a:avLst/>
            <a:gdLst/>
            <a:ahLst/>
            <a:cxnLst/>
            <a:rect l="l" t="t" r="r" b="b"/>
            <a:pathLst>
              <a:path w="661670" h="791210">
                <a:moveTo>
                  <a:pt x="330708" y="0"/>
                </a:moveTo>
                <a:lnTo>
                  <a:pt x="285836" y="3610"/>
                </a:lnTo>
                <a:lnTo>
                  <a:pt x="242799" y="14126"/>
                </a:lnTo>
                <a:lnTo>
                  <a:pt x="201989" y="31078"/>
                </a:lnTo>
                <a:lnTo>
                  <a:pt x="163801" y="53994"/>
                </a:lnTo>
                <a:lnTo>
                  <a:pt x="128630" y="82403"/>
                </a:lnTo>
                <a:lnTo>
                  <a:pt x="96869" y="115833"/>
                </a:lnTo>
                <a:lnTo>
                  <a:pt x="68912" y="153813"/>
                </a:lnTo>
                <a:lnTo>
                  <a:pt x="45155" y="195873"/>
                </a:lnTo>
                <a:lnTo>
                  <a:pt x="25991" y="241540"/>
                </a:lnTo>
                <a:lnTo>
                  <a:pt x="11814" y="290344"/>
                </a:lnTo>
                <a:lnTo>
                  <a:pt x="3019" y="341814"/>
                </a:lnTo>
                <a:lnTo>
                  <a:pt x="0" y="395478"/>
                </a:lnTo>
                <a:lnTo>
                  <a:pt x="3019" y="449141"/>
                </a:lnTo>
                <a:lnTo>
                  <a:pt x="11814" y="500611"/>
                </a:lnTo>
                <a:lnTo>
                  <a:pt x="25991" y="549415"/>
                </a:lnTo>
                <a:lnTo>
                  <a:pt x="45155" y="595082"/>
                </a:lnTo>
                <a:lnTo>
                  <a:pt x="68912" y="637142"/>
                </a:lnTo>
                <a:lnTo>
                  <a:pt x="96869" y="675122"/>
                </a:lnTo>
                <a:lnTo>
                  <a:pt x="128630" y="708552"/>
                </a:lnTo>
                <a:lnTo>
                  <a:pt x="163801" y="736961"/>
                </a:lnTo>
                <a:lnTo>
                  <a:pt x="201989" y="759877"/>
                </a:lnTo>
                <a:lnTo>
                  <a:pt x="242799" y="776829"/>
                </a:lnTo>
                <a:lnTo>
                  <a:pt x="285836" y="787345"/>
                </a:lnTo>
                <a:lnTo>
                  <a:pt x="330708" y="790956"/>
                </a:lnTo>
                <a:lnTo>
                  <a:pt x="375579" y="787345"/>
                </a:lnTo>
                <a:lnTo>
                  <a:pt x="418616" y="776829"/>
                </a:lnTo>
                <a:lnTo>
                  <a:pt x="459426" y="759877"/>
                </a:lnTo>
                <a:lnTo>
                  <a:pt x="497614" y="736961"/>
                </a:lnTo>
                <a:lnTo>
                  <a:pt x="532785" y="708552"/>
                </a:lnTo>
                <a:lnTo>
                  <a:pt x="564546" y="675122"/>
                </a:lnTo>
                <a:lnTo>
                  <a:pt x="592503" y="637142"/>
                </a:lnTo>
                <a:lnTo>
                  <a:pt x="616260" y="595082"/>
                </a:lnTo>
                <a:lnTo>
                  <a:pt x="635424" y="549415"/>
                </a:lnTo>
                <a:lnTo>
                  <a:pt x="649601" y="500611"/>
                </a:lnTo>
                <a:lnTo>
                  <a:pt x="658396" y="449141"/>
                </a:lnTo>
                <a:lnTo>
                  <a:pt x="661416" y="395478"/>
                </a:lnTo>
                <a:lnTo>
                  <a:pt x="658396" y="341814"/>
                </a:lnTo>
                <a:lnTo>
                  <a:pt x="649601" y="290344"/>
                </a:lnTo>
                <a:lnTo>
                  <a:pt x="635424" y="241540"/>
                </a:lnTo>
                <a:lnTo>
                  <a:pt x="616260" y="195873"/>
                </a:lnTo>
                <a:lnTo>
                  <a:pt x="592503" y="153813"/>
                </a:lnTo>
                <a:lnTo>
                  <a:pt x="564546" y="115833"/>
                </a:lnTo>
                <a:lnTo>
                  <a:pt x="532785" y="82403"/>
                </a:lnTo>
                <a:lnTo>
                  <a:pt x="497614" y="53994"/>
                </a:lnTo>
                <a:lnTo>
                  <a:pt x="459426" y="31078"/>
                </a:lnTo>
                <a:lnTo>
                  <a:pt x="418616" y="14126"/>
                </a:lnTo>
                <a:lnTo>
                  <a:pt x="375579" y="3610"/>
                </a:lnTo>
                <a:lnTo>
                  <a:pt x="330708" y="0"/>
                </a:lnTo>
                <a:close/>
              </a:path>
            </a:pathLst>
          </a:custGeom>
          <a:solidFill>
            <a:srgbClr val="EEFC33">
              <a:alpha val="50195"/>
            </a:srgbClr>
          </a:solidFill>
          <a:ln>
            <a:solidFill>
              <a:srgbClr val="000000"/>
            </a:solidFill>
          </a:ln>
        </p:spPr>
        <p:txBody>
          <a:bodyPr wrap="square" lIns="0" tIns="0" rIns="0" bIns="0" rtlCol="0"/>
          <a:lstStyle/>
          <a:p>
            <a:endParaRPr/>
          </a:p>
        </p:txBody>
      </p:sp>
    </p:spTree>
    <p:extLst>
      <p:ext uri="{BB962C8B-B14F-4D97-AF65-F5344CB8AC3E}">
        <p14:creationId xmlns:p14="http://schemas.microsoft.com/office/powerpoint/2010/main" val="3223570736"/>
      </p:ext>
    </p:extLst>
  </p:cSld>
  <p:clrMapOvr>
    <a:masterClrMapping/>
  </p:clrMapOvr>
  <p:transition spd="slow">
    <p:strips dir="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84456"/>
            <a:ext cx="7689791" cy="612648"/>
          </a:xfrm>
        </p:spPr>
        <p:txBody>
          <a:bodyPr/>
          <a:lstStyle/>
          <a:p>
            <a:r>
              <a:rPr lang="en-US" dirty="0" smtClean="0"/>
              <a:t>Project Information</a:t>
            </a:r>
            <a:endParaRPr lang="en-US" dirty="0"/>
          </a:p>
        </p:txBody>
      </p:sp>
      <p:sp>
        <p:nvSpPr>
          <p:cNvPr id="5" name="TextBox 4"/>
          <p:cNvSpPr txBox="1"/>
          <p:nvPr/>
        </p:nvSpPr>
        <p:spPr bwMode="auto">
          <a:xfrm>
            <a:off x="803305" y="906603"/>
            <a:ext cx="10519874" cy="5786199"/>
          </a:xfrm>
          <a:prstGeom prst="rect">
            <a:avLst/>
          </a:prstGeom>
          <a:noFill/>
          <a:ln w="9525">
            <a:noFill/>
            <a:miter lim="800000"/>
            <a:headEnd/>
            <a:tailEnd/>
          </a:ln>
        </p:spPr>
        <p:txBody>
          <a:bodyPr wrap="square" rtlCol="0" anchor="ctr" anchorCtr="1">
            <a:spAutoFit/>
          </a:bodyPr>
          <a:lstStyle/>
          <a:p>
            <a:pPr marL="12700">
              <a:spcBef>
                <a:spcPts val="1300"/>
              </a:spcBef>
              <a:tabLst>
                <a:tab pos="299085" algn="l"/>
                <a:tab pos="299720" algn="l"/>
              </a:tabLst>
            </a:pPr>
            <a:r>
              <a:rPr lang="en-US" sz="2000" b="1" dirty="0" smtClean="0">
                <a:latin typeface="Book Antiqua" panose="02040602050305030304" pitchFamily="18" charset="0"/>
                <a:cs typeface="Century Gothic"/>
              </a:rPr>
              <a:t>Existing Zoning: </a:t>
            </a:r>
            <a:r>
              <a:rPr lang="en-US" dirty="0" smtClean="0">
                <a:latin typeface="Book Antiqua" panose="02040602050305030304" pitchFamily="18" charset="0"/>
                <a:cs typeface="Century Gothic"/>
              </a:rPr>
              <a:t>Estero Town Center CPD</a:t>
            </a:r>
            <a:endParaRPr lang="en-US" sz="1600" dirty="0">
              <a:latin typeface="Book Antiqua" panose="02040602050305030304" pitchFamily="18" charset="0"/>
              <a:cs typeface="Century Gothic"/>
            </a:endParaRPr>
          </a:p>
          <a:p>
            <a:pPr marL="12700">
              <a:lnSpc>
                <a:spcPct val="150000"/>
              </a:lnSpc>
              <a:spcBef>
                <a:spcPts val="1200"/>
              </a:spcBef>
              <a:tabLst>
                <a:tab pos="299085" algn="l"/>
                <a:tab pos="299720" algn="l"/>
              </a:tabLst>
            </a:pPr>
            <a:r>
              <a:rPr lang="en-US" sz="2000" b="1" dirty="0" smtClean="0">
                <a:latin typeface="Book Antiqua" panose="02040602050305030304" pitchFamily="18" charset="0"/>
                <a:cs typeface="Century Gothic"/>
              </a:rPr>
              <a:t>Project Acreage: </a:t>
            </a:r>
            <a:r>
              <a:rPr lang="en-US" dirty="0" smtClean="0">
                <a:latin typeface="Book Antiqua" panose="02040602050305030304" pitchFamily="18" charset="0"/>
                <a:cs typeface="Century Gothic"/>
              </a:rPr>
              <a:t>1.4+/- acres (Tract B, Phase 2)</a:t>
            </a:r>
          </a:p>
          <a:p>
            <a:pPr marL="12700">
              <a:lnSpc>
                <a:spcPct val="150000"/>
              </a:lnSpc>
              <a:spcBef>
                <a:spcPts val="1200"/>
              </a:spcBef>
              <a:tabLst>
                <a:tab pos="299085" algn="l"/>
                <a:tab pos="299720" algn="l"/>
              </a:tabLst>
            </a:pPr>
            <a:r>
              <a:rPr lang="en-US" sz="2000" b="1" dirty="0" smtClean="0">
                <a:latin typeface="Book Antiqua" panose="02040602050305030304" pitchFamily="18" charset="0"/>
                <a:cs typeface="Century Gothic"/>
              </a:rPr>
              <a:t>Requests:</a:t>
            </a:r>
          </a:p>
          <a:p>
            <a:pPr marL="12700">
              <a:lnSpc>
                <a:spcPct val="150000"/>
              </a:lnSpc>
              <a:spcBef>
                <a:spcPts val="1200"/>
              </a:spcBef>
              <a:tabLst>
                <a:tab pos="299085" algn="l"/>
                <a:tab pos="299720" algn="l"/>
              </a:tabLst>
            </a:pPr>
            <a:r>
              <a:rPr lang="en-US" sz="2000" b="1" dirty="0" smtClean="0">
                <a:latin typeface="Book Antiqua" panose="02040602050305030304" pitchFamily="18" charset="0"/>
                <a:cs typeface="Century Gothic"/>
              </a:rPr>
              <a:t>1. Cross Section </a:t>
            </a:r>
            <a:r>
              <a:rPr lang="en-US" sz="2000" dirty="0" smtClean="0">
                <a:latin typeface="Book Antiqua" panose="02040602050305030304" pitchFamily="18" charset="0"/>
                <a:cs typeface="Century Gothic"/>
              </a:rPr>
              <a:t>– </a:t>
            </a:r>
            <a:r>
              <a:rPr lang="en-US" sz="1600" dirty="0" smtClean="0">
                <a:latin typeface="Book Antiqua" panose="02040602050305030304" pitchFamily="18" charset="0"/>
                <a:cs typeface="Century Gothic"/>
              </a:rPr>
              <a:t>Add cross-section C-1 to the design standards approved as part of zoning resolution 03-032.</a:t>
            </a:r>
            <a:endParaRPr lang="en-US" sz="2000" b="1" dirty="0" smtClean="0">
              <a:latin typeface="Book Antiqua" panose="02040602050305030304" pitchFamily="18" charset="0"/>
              <a:cs typeface="Century Gothic"/>
            </a:endParaRPr>
          </a:p>
          <a:p>
            <a:pPr marL="12700">
              <a:lnSpc>
                <a:spcPct val="150000"/>
              </a:lnSpc>
              <a:spcBef>
                <a:spcPts val="1200"/>
              </a:spcBef>
              <a:tabLst>
                <a:tab pos="299085" algn="l"/>
                <a:tab pos="299720" algn="l"/>
              </a:tabLst>
            </a:pPr>
            <a:r>
              <a:rPr lang="en-US" sz="2000" b="1" dirty="0">
                <a:latin typeface="Book Antiqua" panose="02040602050305030304" pitchFamily="18" charset="0"/>
                <a:cs typeface="Century Gothic"/>
              </a:rPr>
              <a:t>2</a:t>
            </a:r>
            <a:r>
              <a:rPr lang="en-US" sz="2000" b="1" dirty="0" smtClean="0">
                <a:latin typeface="Book Antiqua" panose="02040602050305030304" pitchFamily="18" charset="0"/>
                <a:cs typeface="Century Gothic"/>
              </a:rPr>
              <a:t>. Parking </a:t>
            </a:r>
            <a:r>
              <a:rPr lang="en-US" sz="2000" dirty="0" smtClean="0">
                <a:latin typeface="Book Antiqua" panose="02040602050305030304" pitchFamily="18" charset="0"/>
                <a:cs typeface="Century Gothic"/>
              </a:rPr>
              <a:t>–</a:t>
            </a:r>
            <a:r>
              <a:rPr lang="en-US" dirty="0" smtClean="0">
                <a:latin typeface="Book Antiqua" panose="02040602050305030304" pitchFamily="18" charset="0"/>
                <a:cs typeface="Century Gothic"/>
              </a:rPr>
              <a:t> </a:t>
            </a:r>
            <a:r>
              <a:rPr lang="en-US" sz="1600" spc="-5" dirty="0">
                <a:latin typeface="Book Antiqua" panose="02040602050305030304" pitchFamily="18" charset="0"/>
                <a:cs typeface="Century Gothic"/>
              </a:rPr>
              <a:t>Relief from LDC section, 34 – 2020, required parking spaces, which requires </a:t>
            </a:r>
            <a:r>
              <a:rPr lang="en-US" sz="1600" spc="-5" dirty="0" smtClean="0">
                <a:latin typeface="Book Antiqua" panose="02040602050305030304" pitchFamily="18" charset="0"/>
                <a:cs typeface="Century Gothic"/>
              </a:rPr>
              <a:t>parking spaces </a:t>
            </a:r>
            <a:r>
              <a:rPr lang="en-US" sz="1600" spc="-5" dirty="0">
                <a:latin typeface="Book Antiqua" panose="02040602050305030304" pitchFamily="18" charset="0"/>
                <a:cs typeface="Century Gothic"/>
              </a:rPr>
              <a:t>at a ratio of 13 spaces 1000 square feet of floor area for fast food </a:t>
            </a:r>
            <a:r>
              <a:rPr lang="en-US" sz="1600" spc="-5" dirty="0" smtClean="0">
                <a:latin typeface="Book Antiqua" panose="02040602050305030304" pitchFamily="18" charset="0"/>
                <a:cs typeface="Century Gothic"/>
              </a:rPr>
              <a:t>restaurants, to </a:t>
            </a:r>
            <a:r>
              <a:rPr lang="en-US" sz="1600" spc="-5" dirty="0">
                <a:latin typeface="Book Antiqua" panose="02040602050305030304" pitchFamily="18" charset="0"/>
                <a:cs typeface="Century Gothic"/>
              </a:rPr>
              <a:t>permit on-site parking at a ratio of 10 spaces per 1000 square feet for fast </a:t>
            </a:r>
            <a:r>
              <a:rPr lang="en-US" sz="1600" spc="-5" dirty="0" smtClean="0">
                <a:latin typeface="Book Antiqua" panose="02040602050305030304" pitchFamily="18" charset="0"/>
                <a:cs typeface="Century Gothic"/>
              </a:rPr>
              <a:t>food restaurants.</a:t>
            </a:r>
          </a:p>
          <a:p>
            <a:pPr marL="12700">
              <a:lnSpc>
                <a:spcPct val="150000"/>
              </a:lnSpc>
              <a:spcBef>
                <a:spcPts val="1200"/>
              </a:spcBef>
              <a:tabLst>
                <a:tab pos="299085" algn="l"/>
                <a:tab pos="299720" algn="l"/>
              </a:tabLst>
            </a:pPr>
            <a:r>
              <a:rPr lang="en-US" sz="2000" b="1" spc="-5" dirty="0">
                <a:latin typeface="Book Antiqua" panose="02040602050305030304" pitchFamily="18" charset="0"/>
                <a:cs typeface="Century Gothic"/>
              </a:rPr>
              <a:t>3</a:t>
            </a:r>
            <a:r>
              <a:rPr lang="en-US" sz="2000" b="1" spc="-5" dirty="0" smtClean="0">
                <a:latin typeface="Book Antiqua" panose="02040602050305030304" pitchFamily="18" charset="0"/>
                <a:cs typeface="Century Gothic"/>
              </a:rPr>
              <a:t>. Drive-Thru Stacking </a:t>
            </a:r>
            <a:r>
              <a:rPr lang="en-US" sz="2000" dirty="0" smtClean="0">
                <a:latin typeface="Book Antiqua" panose="02040602050305030304" pitchFamily="18" charset="0"/>
                <a:cs typeface="Century Gothic"/>
              </a:rPr>
              <a:t>– </a:t>
            </a:r>
            <a:r>
              <a:rPr lang="en-US" sz="1600" dirty="0">
                <a:latin typeface="Book Antiqua" panose="02040602050305030304" pitchFamily="18" charset="0"/>
                <a:cs typeface="Century Gothic"/>
              </a:rPr>
              <a:t>Relief from LDC section 34 – 2021, drive-thru stacking requirements, which </a:t>
            </a:r>
            <a:r>
              <a:rPr lang="en-US" sz="1600" dirty="0" smtClean="0">
                <a:latin typeface="Book Antiqua" panose="02040602050305030304" pitchFamily="18" charset="0"/>
                <a:cs typeface="Century Gothic"/>
              </a:rPr>
              <a:t>requires restaurants </a:t>
            </a:r>
            <a:r>
              <a:rPr lang="en-US" sz="1600" dirty="0">
                <a:latin typeface="Book Antiqua" panose="02040602050305030304" pitchFamily="18" charset="0"/>
                <a:cs typeface="Century Gothic"/>
              </a:rPr>
              <a:t>to provide stacking to accommodate 10 cars per service lane with </a:t>
            </a:r>
            <a:r>
              <a:rPr lang="en-US" sz="1600" dirty="0" smtClean="0">
                <a:latin typeface="Book Antiqua" panose="02040602050305030304" pitchFamily="18" charset="0"/>
                <a:cs typeface="Century Gothic"/>
              </a:rPr>
              <a:t>a minimum </a:t>
            </a:r>
            <a:r>
              <a:rPr lang="en-US" sz="1600" dirty="0">
                <a:latin typeface="Book Antiqua" panose="02040602050305030304" pitchFamily="18" charset="0"/>
                <a:cs typeface="Century Gothic"/>
              </a:rPr>
              <a:t>of 5 spaces preceding the menu board, to permit the drive-thru </a:t>
            </a:r>
            <a:r>
              <a:rPr lang="en-US" sz="1600" dirty="0" smtClean="0">
                <a:latin typeface="Book Antiqua" panose="02040602050305030304" pitchFamily="18" charset="0"/>
                <a:cs typeface="Century Gothic"/>
              </a:rPr>
              <a:t>restaurant to </a:t>
            </a:r>
            <a:r>
              <a:rPr lang="en-US" sz="1600" dirty="0">
                <a:latin typeface="Book Antiqua" panose="02040602050305030304" pitchFamily="18" charset="0"/>
                <a:cs typeface="Century Gothic"/>
              </a:rPr>
              <a:t>provide a total of 7 spaces preceding the menu board for the double – drive – </a:t>
            </a:r>
            <a:r>
              <a:rPr lang="en-US" sz="1600" dirty="0" smtClean="0">
                <a:latin typeface="Book Antiqua" panose="02040602050305030304" pitchFamily="18" charset="0"/>
                <a:cs typeface="Century Gothic"/>
              </a:rPr>
              <a:t>thru and </a:t>
            </a:r>
            <a:r>
              <a:rPr lang="en-US" sz="1600" dirty="0">
                <a:latin typeface="Book Antiqua" panose="02040602050305030304" pitchFamily="18" charset="0"/>
                <a:cs typeface="Century Gothic"/>
              </a:rPr>
              <a:t>a total of 15 spaces in the two service lanes.</a:t>
            </a:r>
          </a:p>
        </p:txBody>
      </p:sp>
    </p:spTree>
    <p:extLst>
      <p:ext uri="{BB962C8B-B14F-4D97-AF65-F5344CB8AC3E}">
        <p14:creationId xmlns:p14="http://schemas.microsoft.com/office/powerpoint/2010/main" val="28263706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84456"/>
            <a:ext cx="8911839" cy="612648"/>
          </a:xfrm>
        </p:spPr>
        <p:txBody>
          <a:bodyPr/>
          <a:lstStyle/>
          <a:p>
            <a:r>
              <a:rPr lang="en-US" dirty="0" smtClean="0"/>
              <a:t>Cross sections c &amp; c-1</a:t>
            </a:r>
            <a:endParaRPr lang="en-US" dirty="0"/>
          </a:p>
        </p:txBody>
      </p:sp>
      <p:sp>
        <p:nvSpPr>
          <p:cNvPr id="4" name="object 5"/>
          <p:cNvSpPr txBox="1"/>
          <p:nvPr/>
        </p:nvSpPr>
        <p:spPr>
          <a:xfrm>
            <a:off x="2057297" y="1666957"/>
            <a:ext cx="2115185" cy="299720"/>
          </a:xfrm>
          <a:prstGeom prst="rect">
            <a:avLst/>
          </a:prstGeom>
        </p:spPr>
        <p:txBody>
          <a:bodyPr vert="horz" wrap="square" lIns="0" tIns="12700" rIns="0" bIns="0" rtlCol="0">
            <a:spAutoFit/>
          </a:bodyPr>
          <a:lstStyle/>
          <a:p>
            <a:pPr marL="12700">
              <a:lnSpc>
                <a:spcPct val="100000"/>
              </a:lnSpc>
              <a:spcBef>
                <a:spcPts val="100"/>
              </a:spcBef>
            </a:pPr>
            <a:r>
              <a:rPr sz="1800" u="heavy" dirty="0">
                <a:uFill>
                  <a:solidFill>
                    <a:srgbClr val="000000"/>
                  </a:solidFill>
                </a:uFill>
                <a:latin typeface="Book Antiqua" panose="02040602050305030304" pitchFamily="18" charset="0"/>
                <a:cs typeface="Century Gothic"/>
              </a:rPr>
              <a:t>Approved</a:t>
            </a:r>
            <a:r>
              <a:rPr sz="1800" u="heavy" spc="-85" dirty="0">
                <a:uFill>
                  <a:solidFill>
                    <a:srgbClr val="000000"/>
                  </a:solidFill>
                </a:uFill>
                <a:latin typeface="Book Antiqua" panose="02040602050305030304" pitchFamily="18" charset="0"/>
                <a:cs typeface="Century Gothic"/>
              </a:rPr>
              <a:t> </a:t>
            </a:r>
            <a:r>
              <a:rPr sz="1800" u="heavy" spc="-5" dirty="0">
                <a:uFill>
                  <a:solidFill>
                    <a:srgbClr val="000000"/>
                  </a:solidFill>
                </a:uFill>
                <a:latin typeface="Book Antiqua" panose="02040602050305030304" pitchFamily="18" charset="0"/>
                <a:cs typeface="Century Gothic"/>
              </a:rPr>
              <a:t>Z-03-032</a:t>
            </a:r>
            <a:endParaRPr sz="1800" dirty="0">
              <a:latin typeface="Book Antiqua" panose="02040602050305030304" pitchFamily="18" charset="0"/>
              <a:cs typeface="Century Gothic"/>
            </a:endParaRPr>
          </a:p>
        </p:txBody>
      </p:sp>
      <p:sp>
        <p:nvSpPr>
          <p:cNvPr id="6" name="object 6"/>
          <p:cNvSpPr txBox="1"/>
          <p:nvPr/>
        </p:nvSpPr>
        <p:spPr>
          <a:xfrm>
            <a:off x="8136001" y="1666957"/>
            <a:ext cx="1076960" cy="299720"/>
          </a:xfrm>
          <a:prstGeom prst="rect">
            <a:avLst/>
          </a:prstGeom>
        </p:spPr>
        <p:txBody>
          <a:bodyPr vert="horz" wrap="square" lIns="0" tIns="12700" rIns="0" bIns="0" rtlCol="0">
            <a:spAutoFit/>
          </a:bodyPr>
          <a:lstStyle/>
          <a:p>
            <a:pPr marL="12700">
              <a:lnSpc>
                <a:spcPct val="100000"/>
              </a:lnSpc>
              <a:spcBef>
                <a:spcPts val="100"/>
              </a:spcBef>
            </a:pPr>
            <a:r>
              <a:rPr sz="1800" u="heavy" dirty="0">
                <a:uFill>
                  <a:solidFill>
                    <a:srgbClr val="000000"/>
                  </a:solidFill>
                </a:uFill>
                <a:latin typeface="Book Antiqua" panose="02040602050305030304" pitchFamily="18" charset="0"/>
                <a:cs typeface="Century Gothic"/>
              </a:rPr>
              <a:t>Pro</a:t>
            </a:r>
            <a:r>
              <a:rPr sz="1800" u="heavy" spc="-5" dirty="0">
                <a:uFill>
                  <a:solidFill>
                    <a:srgbClr val="000000"/>
                  </a:solidFill>
                </a:uFill>
                <a:latin typeface="Book Antiqua" panose="02040602050305030304" pitchFamily="18" charset="0"/>
                <a:cs typeface="Century Gothic"/>
              </a:rPr>
              <a:t>p</a:t>
            </a:r>
            <a:r>
              <a:rPr sz="1800" u="heavy" dirty="0">
                <a:uFill>
                  <a:solidFill>
                    <a:srgbClr val="000000"/>
                  </a:solidFill>
                </a:uFill>
                <a:latin typeface="Book Antiqua" panose="02040602050305030304" pitchFamily="18" charset="0"/>
                <a:cs typeface="Century Gothic"/>
              </a:rPr>
              <a:t>o</a:t>
            </a:r>
            <a:r>
              <a:rPr sz="1800" u="heavy" spc="-5" dirty="0">
                <a:uFill>
                  <a:solidFill>
                    <a:srgbClr val="000000"/>
                  </a:solidFill>
                </a:uFill>
                <a:latin typeface="Book Antiqua" panose="02040602050305030304" pitchFamily="18" charset="0"/>
                <a:cs typeface="Century Gothic"/>
              </a:rPr>
              <a:t>s</a:t>
            </a:r>
            <a:r>
              <a:rPr sz="1800" u="heavy" spc="-10" dirty="0">
                <a:uFill>
                  <a:solidFill>
                    <a:srgbClr val="000000"/>
                  </a:solidFill>
                </a:uFill>
                <a:latin typeface="Book Antiqua" panose="02040602050305030304" pitchFamily="18" charset="0"/>
                <a:cs typeface="Century Gothic"/>
              </a:rPr>
              <a:t>e</a:t>
            </a:r>
            <a:r>
              <a:rPr sz="1800" u="heavy" dirty="0">
                <a:uFill>
                  <a:solidFill>
                    <a:srgbClr val="000000"/>
                  </a:solidFill>
                </a:uFill>
                <a:latin typeface="Book Antiqua" panose="02040602050305030304" pitchFamily="18" charset="0"/>
                <a:cs typeface="Century Gothic"/>
              </a:rPr>
              <a:t>d</a:t>
            </a:r>
            <a:endParaRPr sz="1800" dirty="0">
              <a:latin typeface="Book Antiqua" panose="02040602050305030304" pitchFamily="18" charset="0"/>
              <a:cs typeface="Century Gothic"/>
            </a:endParaRPr>
          </a:p>
        </p:txBody>
      </p:sp>
      <p:sp>
        <p:nvSpPr>
          <p:cNvPr id="7" name="object 8"/>
          <p:cNvSpPr/>
          <p:nvPr/>
        </p:nvSpPr>
        <p:spPr>
          <a:xfrm>
            <a:off x="5863413" y="2226564"/>
            <a:ext cx="5622136" cy="3235452"/>
          </a:xfrm>
          <a:prstGeom prst="rect">
            <a:avLst/>
          </a:prstGeom>
          <a:blipFill>
            <a:blip r:embed="rId2" cstate="print"/>
            <a:stretch>
              <a:fillRect/>
            </a:stretch>
          </a:blipFill>
        </p:spPr>
        <p:txBody>
          <a:bodyPr wrap="square" lIns="0" tIns="0" rIns="0" bIns="0" rtlCol="0"/>
          <a:lstStyle/>
          <a:p>
            <a:endParaRPr/>
          </a:p>
        </p:txBody>
      </p:sp>
      <p:sp>
        <p:nvSpPr>
          <p:cNvPr id="8" name="object 10"/>
          <p:cNvSpPr/>
          <p:nvPr/>
        </p:nvSpPr>
        <p:spPr>
          <a:xfrm>
            <a:off x="853938" y="2226564"/>
            <a:ext cx="4811924" cy="3235452"/>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900730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2640650" y="373391"/>
            <a:ext cx="6462208" cy="523220"/>
          </a:xfrm>
          <a:prstGeom prst="rect">
            <a:avLst/>
          </a:prstGeom>
          <a:noFill/>
          <a:ln w="9525">
            <a:noFill/>
            <a:miter lim="800000"/>
            <a:headEnd/>
            <a:tailEnd/>
          </a:ln>
        </p:spPr>
        <p:txBody>
          <a:bodyPr wrap="square" rtlCol="0" anchor="ctr" anchorCtr="1">
            <a:spAutoFit/>
          </a:bodyPr>
          <a:lstStyle/>
          <a:p>
            <a:pPr algn="ctr">
              <a:spcBef>
                <a:spcPts val="600"/>
              </a:spcBef>
              <a:spcAft>
                <a:spcPts val="3600"/>
              </a:spcAft>
              <a:tabLst>
                <a:tab pos="7939088" algn="r"/>
              </a:tabLst>
            </a:pPr>
            <a:r>
              <a:rPr lang="en-US" sz="2800" spc="-5" dirty="0">
                <a:solidFill>
                  <a:srgbClr val="F57F20"/>
                </a:solidFill>
                <a:latin typeface="Book Antiqua" panose="02040602050305030304" pitchFamily="18" charset="0"/>
              </a:rPr>
              <a:t>Proposed Site </a:t>
            </a:r>
            <a:r>
              <a:rPr lang="en-US" sz="2800" spc="-5" dirty="0" smtClean="0">
                <a:solidFill>
                  <a:srgbClr val="F57F20"/>
                </a:solidFill>
                <a:latin typeface="Book Antiqua" panose="02040602050305030304" pitchFamily="18" charset="0"/>
              </a:rPr>
              <a:t>Plan (Tract </a:t>
            </a:r>
            <a:r>
              <a:rPr lang="en-US" sz="2800" spc="-5" dirty="0">
                <a:solidFill>
                  <a:srgbClr val="F57F20"/>
                </a:solidFill>
                <a:latin typeface="Book Antiqua" panose="02040602050305030304" pitchFamily="18" charset="0"/>
              </a:rPr>
              <a:t>B, Phase 2)</a:t>
            </a:r>
            <a:endParaRPr lang="en-US" sz="2800" dirty="0" smtClean="0">
              <a:solidFill>
                <a:srgbClr val="F57F20"/>
              </a:solidFill>
              <a:latin typeface="Book Antiqua" panose="02040602050305030304" pitchFamily="18" charset="0"/>
              <a:cs typeface="Times New Roman" panose="02020603050405020304" pitchFamily="18" charset="0"/>
            </a:endParaRPr>
          </a:p>
        </p:txBody>
      </p:sp>
      <p:sp>
        <p:nvSpPr>
          <p:cNvPr id="4" name="object 7"/>
          <p:cNvSpPr/>
          <p:nvPr/>
        </p:nvSpPr>
        <p:spPr>
          <a:xfrm>
            <a:off x="903947" y="1675591"/>
            <a:ext cx="583692" cy="697991"/>
          </a:xfrm>
          <a:prstGeom prst="rect">
            <a:avLst/>
          </a:prstGeom>
          <a:blipFill>
            <a:blip r:embed="rId2" cstate="print"/>
            <a:stretch>
              <a:fillRect/>
            </a:stretch>
          </a:blipFill>
        </p:spPr>
        <p:txBody>
          <a:bodyPr wrap="square" lIns="0" tIns="0" rIns="0" bIns="0" rtlCol="0"/>
          <a:lstStyle/>
          <a:p>
            <a:endParaRPr/>
          </a:p>
        </p:txBody>
      </p:sp>
      <p:sp>
        <p:nvSpPr>
          <p:cNvPr id="5" name="object 9"/>
          <p:cNvSpPr/>
          <p:nvPr/>
        </p:nvSpPr>
        <p:spPr>
          <a:xfrm>
            <a:off x="1753313" y="1058981"/>
            <a:ext cx="4442389" cy="5382306"/>
          </a:xfrm>
          <a:prstGeom prst="rect">
            <a:avLst/>
          </a:prstGeom>
          <a:blipFill>
            <a:blip r:embed="rId3" cstate="print"/>
            <a:stretch>
              <a:fillRect/>
            </a:stretch>
          </a:blipFill>
        </p:spPr>
        <p:txBody>
          <a:bodyPr wrap="square" lIns="0" tIns="0" rIns="0" bIns="0" rtlCol="0"/>
          <a:lstStyle/>
          <a:p>
            <a:endParaRPr/>
          </a:p>
        </p:txBody>
      </p:sp>
      <p:sp>
        <p:nvSpPr>
          <p:cNvPr id="6" name="object 5"/>
          <p:cNvSpPr/>
          <p:nvPr/>
        </p:nvSpPr>
        <p:spPr>
          <a:xfrm>
            <a:off x="6986666" y="5631679"/>
            <a:ext cx="3564277" cy="809608"/>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6986666" y="1058981"/>
            <a:ext cx="3564277" cy="4735068"/>
          </a:xfrm>
          <a:prstGeom prst="rect">
            <a:avLst/>
          </a:prstGeom>
          <a:blipFill>
            <a:blip r:embed="rId5" cstate="print"/>
            <a:stretch>
              <a:fillRect/>
            </a:stretch>
          </a:blipFill>
        </p:spPr>
        <p:txBody>
          <a:bodyPr wrap="square" lIns="0" tIns="0" rIns="0" bIns="0" rtlCol="0"/>
          <a:lstStyle/>
          <a:p>
            <a:endParaRPr/>
          </a:p>
        </p:txBody>
      </p:sp>
      <p:sp>
        <p:nvSpPr>
          <p:cNvPr id="3" name="Title 2"/>
          <p:cNvSpPr>
            <a:spLocks noGrp="1"/>
          </p:cNvSpPr>
          <p:nvPr>
            <p:ph type="title"/>
          </p:nvPr>
        </p:nvSpPr>
        <p:spPr/>
        <p:txBody>
          <a:bodyPr/>
          <a:lstStyle/>
          <a:p>
            <a:r>
              <a:rPr lang="en-US" dirty="0" smtClean="0"/>
              <a:t>Site plan</a:t>
            </a:r>
            <a:endParaRPr lang="en-US" dirty="0"/>
          </a:p>
        </p:txBody>
      </p:sp>
    </p:spTree>
    <p:extLst>
      <p:ext uri="{BB962C8B-B14F-4D97-AF65-F5344CB8AC3E}">
        <p14:creationId xmlns:p14="http://schemas.microsoft.com/office/powerpoint/2010/main" val="19345973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0812" y="1037499"/>
            <a:ext cx="8152687" cy="5521397"/>
          </a:xfrm>
          <a:prstGeom prst="rect">
            <a:avLst/>
          </a:prstGeom>
        </p:spPr>
      </p:pic>
      <p:sp>
        <p:nvSpPr>
          <p:cNvPr id="3" name="Title 2"/>
          <p:cNvSpPr>
            <a:spLocks noGrp="1"/>
          </p:cNvSpPr>
          <p:nvPr>
            <p:ph type="title"/>
          </p:nvPr>
        </p:nvSpPr>
        <p:spPr/>
        <p:txBody>
          <a:bodyPr/>
          <a:lstStyle/>
          <a:p>
            <a:r>
              <a:rPr lang="en-US" dirty="0" smtClean="0"/>
              <a:t>Example of landscape plan </a:t>
            </a:r>
            <a:endParaRPr lang="en-US" dirty="0"/>
          </a:p>
        </p:txBody>
      </p:sp>
    </p:spTree>
    <p:extLst>
      <p:ext uri="{BB962C8B-B14F-4D97-AF65-F5344CB8AC3E}">
        <p14:creationId xmlns:p14="http://schemas.microsoft.com/office/powerpoint/2010/main" val="19141674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BlockBE"/>
        <a:ea typeface=""/>
        <a:cs typeface=""/>
      </a:majorFont>
      <a:minorFont>
        <a:latin typeface="Arial Rounded MT Bol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noFill/>
        <a:ln w="9525">
          <a:noFill/>
          <a:miter lim="800000"/>
          <a:headEnd/>
          <a:tailEnd/>
        </a:ln>
      </a:spPr>
      <a:bodyPr anchor="ctr" anchorCtr="1"/>
      <a:lstStyle>
        <a:defPPr algn="ctr" eaLnBrk="1" hangingPunct="1">
          <a:spcBef>
            <a:spcPts val="600"/>
          </a:spcBef>
          <a:spcAft>
            <a:spcPts val="3600"/>
          </a:spcAft>
          <a:tabLst>
            <a:tab pos="7939088" algn="r"/>
          </a:tabLst>
          <a:defRPr sz="9600" dirty="0" smtClean="0">
            <a:latin typeface="FS Sammy" panose="02000506030000020004" pitchFamily="50"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New Presentation Layout Template.pptx" id="{4E527EC6-42EB-4902-9B10-AA8EC16DA96C}" vid="{FA5F3536-29B3-42A6-AC1D-BE6BE0AB84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8427</TotalTime>
  <Words>426</Words>
  <Application>Microsoft Office PowerPoint</Application>
  <PresentationFormat>Widescreen</PresentationFormat>
  <Paragraphs>42</Paragraphs>
  <Slides>22</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2" baseType="lpstr">
      <vt:lpstr>Arial</vt:lpstr>
      <vt:lpstr>Arial Rounded MT Bold</vt:lpstr>
      <vt:lpstr>BlockBE</vt:lpstr>
      <vt:lpstr>Book Antiqua</vt:lpstr>
      <vt:lpstr>Calibri</vt:lpstr>
      <vt:lpstr>Century Gothic</vt:lpstr>
      <vt:lpstr>FS Sammy</vt:lpstr>
      <vt:lpstr>Times New Roman</vt:lpstr>
      <vt:lpstr>Office Theme</vt:lpstr>
      <vt:lpstr>Acrobat Document</vt:lpstr>
      <vt:lpstr>Estero Town Center CPD – Tract B, Phase 2 Commercial Planned Development (CPD) Amendment October 23, 2019 Design review board </vt:lpstr>
      <vt:lpstr>Project Team</vt:lpstr>
      <vt:lpstr>Aerial Location Map</vt:lpstr>
      <vt:lpstr>Aerial of subject property</vt:lpstr>
      <vt:lpstr>PowerPoint Presentation</vt:lpstr>
      <vt:lpstr>Project Information</vt:lpstr>
      <vt:lpstr>Cross sections c &amp; c-1</vt:lpstr>
      <vt:lpstr>Site plan</vt:lpstr>
      <vt:lpstr>Example of landscape plan </vt:lpstr>
      <vt:lpstr>Examples of landscaping </vt:lpstr>
      <vt:lpstr>Examples of landscaping </vt:lpstr>
      <vt:lpstr>Typical Burger King Restaurant</vt:lpstr>
      <vt:lpstr>Proposed Elevations</vt:lpstr>
      <vt:lpstr>Proposed Elevations</vt:lpstr>
      <vt:lpstr>Proposed Elevations</vt:lpstr>
      <vt:lpstr>Lowes and Burger King elevations</vt:lpstr>
      <vt:lpstr>PowerPoint Presentation</vt:lpstr>
      <vt:lpstr>PowerPoint Presentation</vt:lpstr>
      <vt:lpstr>PowerPoint Presentation</vt:lpstr>
      <vt:lpstr>Typical floor plan </vt:lpstr>
      <vt:lpstr>Conclusion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Vega</dc:creator>
  <cp:lastModifiedBy>Maryann Devanas</cp:lastModifiedBy>
  <cp:revision>510</cp:revision>
  <cp:lastPrinted>2019-10-11T14:54:32Z</cp:lastPrinted>
  <dcterms:created xsi:type="dcterms:W3CDTF">2018-07-27T13:51:17Z</dcterms:created>
  <dcterms:modified xsi:type="dcterms:W3CDTF">2019-10-11T17:12:12Z</dcterms:modified>
</cp:coreProperties>
</file>