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4"/>
  </p:notesMasterIdLst>
  <p:handoutMasterIdLst>
    <p:handoutMasterId r:id="rId35"/>
  </p:handoutMasterIdLst>
  <p:sldIdLst>
    <p:sldId id="374" r:id="rId2"/>
    <p:sldId id="375" r:id="rId3"/>
    <p:sldId id="376" r:id="rId4"/>
    <p:sldId id="377" r:id="rId5"/>
    <p:sldId id="378" r:id="rId6"/>
    <p:sldId id="379" r:id="rId7"/>
    <p:sldId id="380" r:id="rId8"/>
    <p:sldId id="381" r:id="rId9"/>
    <p:sldId id="382" r:id="rId10"/>
    <p:sldId id="383" r:id="rId11"/>
    <p:sldId id="357" r:id="rId12"/>
    <p:sldId id="373" r:id="rId13"/>
    <p:sldId id="341" r:id="rId14"/>
    <p:sldId id="384" r:id="rId15"/>
    <p:sldId id="385" r:id="rId16"/>
    <p:sldId id="386" r:id="rId17"/>
    <p:sldId id="367" r:id="rId18"/>
    <p:sldId id="343" r:id="rId19"/>
    <p:sldId id="387" r:id="rId20"/>
    <p:sldId id="388" r:id="rId21"/>
    <p:sldId id="368" r:id="rId22"/>
    <p:sldId id="344" r:id="rId23"/>
    <p:sldId id="353" r:id="rId24"/>
    <p:sldId id="358" r:id="rId25"/>
    <p:sldId id="351" r:id="rId26"/>
    <p:sldId id="359" r:id="rId27"/>
    <p:sldId id="390" r:id="rId28"/>
    <p:sldId id="391" r:id="rId29"/>
    <p:sldId id="392" r:id="rId30"/>
    <p:sldId id="393" r:id="rId31"/>
    <p:sldId id="371" r:id="rId32"/>
    <p:sldId id="361" r:id="rId3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D3C413-837C-46A9-85AD-68F8DCADCBAC}">
          <p14:sldIdLst>
            <p14:sldId id="374"/>
            <p14:sldId id="375"/>
            <p14:sldId id="376"/>
            <p14:sldId id="377"/>
            <p14:sldId id="378"/>
            <p14:sldId id="379"/>
            <p14:sldId id="380"/>
            <p14:sldId id="381"/>
            <p14:sldId id="382"/>
            <p14:sldId id="383"/>
            <p14:sldId id="357"/>
            <p14:sldId id="373"/>
            <p14:sldId id="341"/>
            <p14:sldId id="384"/>
            <p14:sldId id="385"/>
            <p14:sldId id="386"/>
            <p14:sldId id="367"/>
            <p14:sldId id="343"/>
            <p14:sldId id="387"/>
            <p14:sldId id="388"/>
            <p14:sldId id="368"/>
            <p14:sldId id="344"/>
            <p14:sldId id="353"/>
            <p14:sldId id="358"/>
            <p14:sldId id="351"/>
            <p14:sldId id="359"/>
            <p14:sldId id="390"/>
            <p14:sldId id="391"/>
            <p14:sldId id="392"/>
            <p14:sldId id="393"/>
            <p14:sldId id="371"/>
            <p14:sldId id="3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CE4"/>
    <a:srgbClr val="DDD0C1"/>
    <a:srgbClr val="D6E7CF"/>
    <a:srgbClr val="D9D9D9"/>
    <a:srgbClr val="CC9900"/>
    <a:srgbClr val="CDBAA3"/>
    <a:srgbClr val="39536C"/>
    <a:srgbClr val="D5D8DD"/>
    <a:srgbClr val="881719"/>
    <a:srgbClr val="CAB6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5" autoAdjust="0"/>
    <p:restoredTop sz="94007" autoAdjust="0"/>
  </p:normalViewPr>
  <p:slideViewPr>
    <p:cSldViewPr snapToGrid="0">
      <p:cViewPr varScale="1">
        <p:scale>
          <a:sx n="89" d="100"/>
          <a:sy n="89" d="100"/>
        </p:scale>
        <p:origin x="1703" y="71"/>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9B68D9E5-48F1-4F03-A8E1-75C5BED71CF5}" type="datetimeFigureOut">
              <a:rPr lang="en-US" smtClean="0"/>
              <a:t>10/20/2020</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9211C796-5D0B-4995-9E54-285E559486BE}" type="slidenum">
              <a:rPr lang="en-US" smtClean="0"/>
              <a:t>‹#›</a:t>
            </a:fld>
            <a:endParaRPr lang="en-US" dirty="0"/>
          </a:p>
        </p:txBody>
      </p:sp>
    </p:spTree>
    <p:extLst>
      <p:ext uri="{BB962C8B-B14F-4D97-AF65-F5344CB8AC3E}">
        <p14:creationId xmlns:p14="http://schemas.microsoft.com/office/powerpoint/2010/main" val="384715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a:defRPr sz="1200"/>
            </a:lvl1pPr>
          </a:lstStyle>
          <a:p>
            <a:fld id="{BDF0E0BB-10DC-4884-BDC8-96DDFC7004B9}" type="datetimeFigureOut">
              <a:rPr lang="en-US" smtClean="0"/>
              <a:t>10/20/2020</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6" tIns="48328" rIns="96656" bIns="48328" rtlCol="0" anchor="b"/>
          <a:lstStyle>
            <a:lvl1pPr algn="r">
              <a:defRPr sz="1200"/>
            </a:lvl1pPr>
          </a:lstStyle>
          <a:p>
            <a:fld id="{DC6A0E65-CA57-48D1-B1E3-21370DB89582}" type="slidenum">
              <a:rPr lang="en-US" smtClean="0"/>
              <a:t>‹#›</a:t>
            </a:fld>
            <a:endParaRPr lang="en-US" dirty="0"/>
          </a:p>
        </p:txBody>
      </p:sp>
    </p:spTree>
    <p:extLst>
      <p:ext uri="{BB962C8B-B14F-4D97-AF65-F5344CB8AC3E}">
        <p14:creationId xmlns:p14="http://schemas.microsoft.com/office/powerpoint/2010/main" val="378841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A0E65-CA57-48D1-B1E3-21370DB89582}" type="slidenum">
              <a:rPr lang="en-US" smtClean="0"/>
              <a:t>1</a:t>
            </a:fld>
            <a:endParaRPr lang="en-US" dirty="0"/>
          </a:p>
        </p:txBody>
      </p:sp>
    </p:spTree>
    <p:extLst>
      <p:ext uri="{BB962C8B-B14F-4D97-AF65-F5344CB8AC3E}">
        <p14:creationId xmlns:p14="http://schemas.microsoft.com/office/powerpoint/2010/main" val="2083544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MG NOTE: Parks and Community Facilities (also includes libraries), and Environmentally Critical.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6A0E65-CA57-48D1-B1E3-21370DB89582}" type="slidenum">
              <a:rPr lang="en-US" smtClean="0"/>
              <a:t>18</a:t>
            </a:fld>
            <a:endParaRPr lang="en-US" dirty="0"/>
          </a:p>
        </p:txBody>
      </p:sp>
    </p:spTree>
    <p:extLst>
      <p:ext uri="{BB962C8B-B14F-4D97-AF65-F5344CB8AC3E}">
        <p14:creationId xmlns:p14="http://schemas.microsoft.com/office/powerpoint/2010/main" val="321917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6A0E65-CA57-48D1-B1E3-21370DB89582}" type="slidenum">
              <a:rPr lang="en-US" smtClean="0"/>
              <a:t>31</a:t>
            </a:fld>
            <a:endParaRPr lang="en-US" dirty="0"/>
          </a:p>
        </p:txBody>
      </p:sp>
    </p:spTree>
    <p:extLst>
      <p:ext uri="{BB962C8B-B14F-4D97-AF65-F5344CB8AC3E}">
        <p14:creationId xmlns:p14="http://schemas.microsoft.com/office/powerpoint/2010/main" val="4161502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6A0E65-CA57-48D1-B1E3-21370DB89582}" type="slidenum">
              <a:rPr lang="en-US" smtClean="0"/>
              <a:t>32</a:t>
            </a:fld>
            <a:endParaRPr lang="en-US" dirty="0"/>
          </a:p>
        </p:txBody>
      </p:sp>
    </p:spTree>
    <p:extLst>
      <p:ext uri="{BB962C8B-B14F-4D97-AF65-F5344CB8AC3E}">
        <p14:creationId xmlns:p14="http://schemas.microsoft.com/office/powerpoint/2010/main" val="3221188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6A0E65-CA57-48D1-B1E3-21370DB89582}" type="slidenum">
              <a:rPr lang="en-US" smtClean="0"/>
              <a:t>2</a:t>
            </a:fld>
            <a:endParaRPr lang="en-US" dirty="0"/>
          </a:p>
        </p:txBody>
      </p:sp>
    </p:spTree>
    <p:extLst>
      <p:ext uri="{BB962C8B-B14F-4D97-AF65-F5344CB8AC3E}">
        <p14:creationId xmlns:p14="http://schemas.microsoft.com/office/powerpoint/2010/main" val="141761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6A0E65-CA57-48D1-B1E3-21370DB89582}" type="slidenum">
              <a:rPr lang="en-US" smtClean="0"/>
              <a:t>3</a:t>
            </a:fld>
            <a:endParaRPr lang="en-US" dirty="0"/>
          </a:p>
        </p:txBody>
      </p:sp>
    </p:spTree>
    <p:extLst>
      <p:ext uri="{BB962C8B-B14F-4D97-AF65-F5344CB8AC3E}">
        <p14:creationId xmlns:p14="http://schemas.microsoft.com/office/powerpoint/2010/main" val="831095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A0E65-CA57-48D1-B1E3-21370DB89582}" type="slidenum">
              <a:rPr lang="en-US" smtClean="0"/>
              <a:t>4</a:t>
            </a:fld>
            <a:endParaRPr lang="en-US" dirty="0"/>
          </a:p>
        </p:txBody>
      </p:sp>
    </p:spTree>
    <p:extLst>
      <p:ext uri="{BB962C8B-B14F-4D97-AF65-F5344CB8AC3E}">
        <p14:creationId xmlns:p14="http://schemas.microsoft.com/office/powerpoint/2010/main" val="1157772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A0E65-CA57-48D1-B1E3-21370DB89582}" type="slidenum">
              <a:rPr lang="en-US" smtClean="0"/>
              <a:t>7</a:t>
            </a:fld>
            <a:endParaRPr lang="en-US" dirty="0"/>
          </a:p>
        </p:txBody>
      </p:sp>
    </p:spTree>
    <p:extLst>
      <p:ext uri="{BB962C8B-B14F-4D97-AF65-F5344CB8AC3E}">
        <p14:creationId xmlns:p14="http://schemas.microsoft.com/office/powerpoint/2010/main" val="340968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A0E65-CA57-48D1-B1E3-21370DB89582}" type="slidenum">
              <a:rPr lang="en-US" smtClean="0"/>
              <a:t>11</a:t>
            </a:fld>
            <a:endParaRPr lang="en-US" dirty="0"/>
          </a:p>
        </p:txBody>
      </p:sp>
    </p:spTree>
    <p:extLst>
      <p:ext uri="{BB962C8B-B14F-4D97-AF65-F5344CB8AC3E}">
        <p14:creationId xmlns:p14="http://schemas.microsoft.com/office/powerpoint/2010/main" val="373094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some detail</a:t>
            </a:r>
          </a:p>
        </p:txBody>
      </p:sp>
      <p:sp>
        <p:nvSpPr>
          <p:cNvPr id="4" name="Slide Number Placeholder 3"/>
          <p:cNvSpPr>
            <a:spLocks noGrp="1"/>
          </p:cNvSpPr>
          <p:nvPr>
            <p:ph type="sldNum" sz="quarter" idx="5"/>
          </p:nvPr>
        </p:nvSpPr>
        <p:spPr/>
        <p:txBody>
          <a:bodyPr/>
          <a:lstStyle/>
          <a:p>
            <a:fld id="{DC6A0E65-CA57-48D1-B1E3-21370DB89582}" type="slidenum">
              <a:rPr lang="en-US" smtClean="0"/>
              <a:t>12</a:t>
            </a:fld>
            <a:endParaRPr lang="en-US" dirty="0"/>
          </a:p>
        </p:txBody>
      </p:sp>
    </p:spTree>
    <p:extLst>
      <p:ext uri="{BB962C8B-B14F-4D97-AF65-F5344CB8AC3E}">
        <p14:creationId xmlns:p14="http://schemas.microsoft.com/office/powerpoint/2010/main" val="117724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A0E65-CA57-48D1-B1E3-21370DB89582}" type="slidenum">
              <a:rPr lang="en-US" smtClean="0"/>
              <a:t>16</a:t>
            </a:fld>
            <a:endParaRPr lang="en-US" dirty="0"/>
          </a:p>
        </p:txBody>
      </p:sp>
    </p:spTree>
    <p:extLst>
      <p:ext uri="{BB962C8B-B14F-4D97-AF65-F5344CB8AC3E}">
        <p14:creationId xmlns:p14="http://schemas.microsoft.com/office/powerpoint/2010/main" val="302811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MG Note: UCR </a:t>
            </a:r>
            <a:r>
              <a:rPr lang="en-US" sz="1200" dirty="0">
                <a:effectLst/>
                <a:latin typeface="Calibri" panose="020F0502020204030204" pitchFamily="34" charset="0"/>
                <a:ea typeface="Calibri" panose="020F0502020204030204" pitchFamily="34" charset="0"/>
                <a:cs typeface="Times New Roman" panose="02020603050405020304" pitchFamily="18" charset="0"/>
              </a:rPr>
              <a:t>Creates a new commercial zoning district (replaces C-1) encouraging redevelopment along portions of US41 in north Estero.</a:t>
            </a:r>
          </a:p>
          <a:p>
            <a:endParaRPr lang="en-US" dirty="0"/>
          </a:p>
        </p:txBody>
      </p:sp>
      <p:sp>
        <p:nvSpPr>
          <p:cNvPr id="4" name="Slide Number Placeholder 3"/>
          <p:cNvSpPr>
            <a:spLocks noGrp="1"/>
          </p:cNvSpPr>
          <p:nvPr>
            <p:ph type="sldNum" sz="quarter" idx="5"/>
          </p:nvPr>
        </p:nvSpPr>
        <p:spPr/>
        <p:txBody>
          <a:bodyPr/>
          <a:lstStyle/>
          <a:p>
            <a:fld id="{DC6A0E65-CA57-48D1-B1E3-21370DB89582}" type="slidenum">
              <a:rPr lang="en-US" smtClean="0"/>
              <a:t>17</a:t>
            </a:fld>
            <a:endParaRPr lang="en-US" dirty="0"/>
          </a:p>
        </p:txBody>
      </p:sp>
    </p:spTree>
    <p:extLst>
      <p:ext uri="{BB962C8B-B14F-4D97-AF65-F5344CB8AC3E}">
        <p14:creationId xmlns:p14="http://schemas.microsoft.com/office/powerpoint/2010/main" val="1194148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37498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194705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1654421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927075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ounded Rectangle 5">
            <a:extLst>
              <a:ext uri="{FF2B5EF4-FFF2-40B4-BE49-F238E27FC236}">
                <a16:creationId xmlns:a16="http://schemas.microsoft.com/office/drawing/2014/main" id="{9B44086A-BB02-42C5-90C5-351F30226FFF}"/>
              </a:ext>
            </a:extLst>
          </p:cNvPr>
          <p:cNvSpPr/>
          <p:nvPr userDrawn="1"/>
        </p:nvSpPr>
        <p:spPr>
          <a:xfrm>
            <a:off x="-228600" y="228600"/>
            <a:ext cx="8686800" cy="762000"/>
          </a:xfrm>
          <a:prstGeom prst="roundRect">
            <a:avLst>
              <a:gd name="adj" fmla="val 9677"/>
            </a:avLst>
          </a:prstGeom>
          <a:gradFill>
            <a:gsLst>
              <a:gs pos="13000">
                <a:schemeClr val="tx2">
                  <a:lumMod val="40000"/>
                  <a:lumOff val="60000"/>
                </a:schemeClr>
              </a:gs>
              <a:gs pos="100000">
                <a:schemeClr val="tx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2" name="Title 1"/>
          <p:cNvSpPr>
            <a:spLocks noGrp="1"/>
          </p:cNvSpPr>
          <p:nvPr>
            <p:ph type="title"/>
          </p:nvPr>
        </p:nvSpPr>
        <p:spPr>
          <a:xfrm>
            <a:off x="457200" y="274638"/>
            <a:ext cx="8001000" cy="715962"/>
          </a:xfrm>
        </p:spPr>
        <p:txBody>
          <a:bodyPr>
            <a:noAutofit/>
          </a:bodyPr>
          <a:lstStyle>
            <a:lvl1pPr algn="l">
              <a:defRPr sz="3200">
                <a:solidFill>
                  <a:schemeClr val="bg1"/>
                </a:solidFill>
                <a:latin typeface="Myriad Web Pro Condensed" panose="020B0506030403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yriad Web Pro Condensed" panose="020B0506030403020204" pitchFamily="34" charset="0"/>
              </a:defRPr>
            </a:lvl1pPr>
            <a:lvl2pPr>
              <a:defRPr>
                <a:latin typeface="Myriad Web Pro Condensed" panose="020B0506030403020204" pitchFamily="34" charset="0"/>
              </a:defRPr>
            </a:lvl2pPr>
            <a:lvl3pPr>
              <a:defRPr>
                <a:latin typeface="Myriad Web Pro Condensed" panose="020B0506030403020204" pitchFamily="34" charset="0"/>
              </a:defRPr>
            </a:lvl3pPr>
            <a:lvl4pPr>
              <a:defRPr>
                <a:latin typeface="Myriad Web Pro Condensed" panose="020B0506030403020204" pitchFamily="34" charset="0"/>
              </a:defRPr>
            </a:lvl4pPr>
            <a:lvl5pPr>
              <a:defRPr>
                <a:latin typeface="Myriad Web Pro Condensed" panose="020B0506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3335930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ounded Rectangle 5">
            <a:extLst>
              <a:ext uri="{FF2B5EF4-FFF2-40B4-BE49-F238E27FC236}">
                <a16:creationId xmlns:a16="http://schemas.microsoft.com/office/drawing/2014/main" id="{9B44086A-BB02-42C5-90C5-351F30226FFF}"/>
              </a:ext>
            </a:extLst>
          </p:cNvPr>
          <p:cNvSpPr/>
          <p:nvPr userDrawn="1"/>
        </p:nvSpPr>
        <p:spPr>
          <a:xfrm>
            <a:off x="-228600" y="2527540"/>
            <a:ext cx="8686800" cy="1766977"/>
          </a:xfrm>
          <a:prstGeom prst="roundRect">
            <a:avLst>
              <a:gd name="adj" fmla="val 9677"/>
            </a:avLst>
          </a:prstGeom>
          <a:gradFill>
            <a:gsLst>
              <a:gs pos="13000">
                <a:schemeClr val="tx2">
                  <a:lumMod val="40000"/>
                  <a:lumOff val="60000"/>
                </a:schemeClr>
              </a:gs>
              <a:gs pos="100000">
                <a:schemeClr val="tx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2" name="Title 1"/>
          <p:cNvSpPr>
            <a:spLocks noGrp="1"/>
          </p:cNvSpPr>
          <p:nvPr>
            <p:ph type="title"/>
          </p:nvPr>
        </p:nvSpPr>
        <p:spPr>
          <a:xfrm>
            <a:off x="457200" y="3053047"/>
            <a:ext cx="8001000" cy="715962"/>
          </a:xfrm>
        </p:spPr>
        <p:txBody>
          <a:bodyPr>
            <a:noAutofit/>
          </a:bodyPr>
          <a:lstStyle>
            <a:lvl1pPr algn="l">
              <a:defRPr sz="32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1713338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3452220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3634328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3615493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82001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175411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2C30E5D-7EF1-4928-A451-ABA99FE7919C}" type="datetimeFigureOut">
              <a:rPr lang="en-US" smtClean="0"/>
              <a:t>10/20/2020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ACF8598-F243-44FC-B3AE-3EE724C01ED6}" type="slidenum">
              <a:rPr lang="en-US" smtClean="0"/>
              <a:t>‹#›</a:t>
            </a:fld>
            <a:endParaRPr lang="en-US" dirty="0"/>
          </a:p>
        </p:txBody>
      </p:sp>
    </p:spTree>
    <p:extLst>
      <p:ext uri="{BB962C8B-B14F-4D97-AF65-F5344CB8AC3E}">
        <p14:creationId xmlns:p14="http://schemas.microsoft.com/office/powerpoint/2010/main" val="4033699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small boat in a body of water&#10;&#10;Description generated with high confidence">
            <a:extLst>
              <a:ext uri="{FF2B5EF4-FFF2-40B4-BE49-F238E27FC236}">
                <a16:creationId xmlns:a16="http://schemas.microsoft.com/office/drawing/2014/main" id="{F9BDA8B5-3B99-41A2-B00B-3BD23E2511DA}"/>
              </a:ext>
            </a:extLst>
          </p:cNvPr>
          <p:cNvPicPr>
            <a:picLocks noChangeAspect="1"/>
          </p:cNvPicPr>
          <p:nvPr userDrawn="1"/>
        </p:nvPicPr>
        <p:blipFill rotWithShape="1">
          <a:blip r:embed="rId14" cstate="print">
            <a:duotone>
              <a:schemeClr val="accent1">
                <a:shade val="45000"/>
                <a:satMod val="135000"/>
              </a:schemeClr>
              <a:prstClr val="white"/>
            </a:duotone>
            <a:alphaModFix amt="20000"/>
            <a:extLst>
              <a:ext uri="{28A0092B-C50C-407E-A947-70E740481C1C}">
                <a14:useLocalDpi xmlns:a14="http://schemas.microsoft.com/office/drawing/2010/main" val="0"/>
              </a:ext>
            </a:extLst>
          </a:blip>
          <a:srcRect t="51253" b="34035"/>
          <a:stretch/>
        </p:blipFill>
        <p:spPr>
          <a:xfrm>
            <a:off x="0" y="6019801"/>
            <a:ext cx="9144000" cy="838200"/>
          </a:xfrm>
          <a:prstGeom prst="rect">
            <a:avLst/>
          </a:prstGeom>
          <a:noFill/>
          <a:ln>
            <a:noFill/>
          </a:ln>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04B3ED5-CE32-4B7D-9B24-4E416E857C0A}"/>
              </a:ext>
            </a:extLst>
          </p:cNvPr>
          <p:cNvSpPr/>
          <p:nvPr userDrawn="1"/>
        </p:nvSpPr>
        <p:spPr>
          <a:xfrm>
            <a:off x="0" y="5943600"/>
            <a:ext cx="9144000" cy="12132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descr="\\densrv2011\marketing\Clarion Logo\2016_Logo\Clarion Logo_2016 wo background_2.png">
            <a:extLst>
              <a:ext uri="{FF2B5EF4-FFF2-40B4-BE49-F238E27FC236}">
                <a16:creationId xmlns:a16="http://schemas.microsoft.com/office/drawing/2014/main" id="{9EE60DE0-D35A-43D6-BB67-659C553AA705}"/>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5867400" y="6248030"/>
            <a:ext cx="1676400" cy="5113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SERVER\NetworkShare\Projects\Codes\Estero FL\Task 1 Project Initiation\Public Meeting\JEI Logo - White Border.jp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581900" y="6302347"/>
            <a:ext cx="1143000" cy="402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4FB9F2BC-9C1A-4775-A14D-9358BFE75751}"/>
              </a:ext>
            </a:extLst>
          </p:cNvPr>
          <p:cNvPicPr>
            <a:picLocks noChangeAspect="1"/>
          </p:cNvPicPr>
          <p:nvPr userDrawn="1"/>
        </p:nvPicPr>
        <p:blipFill rotWithShape="1">
          <a:blip r:embed="rId17" cstate="print">
            <a:clrChange>
              <a:clrFrom>
                <a:srgbClr val="000000"/>
              </a:clrFrom>
              <a:clrTo>
                <a:srgbClr val="000000">
                  <a:alpha val="0"/>
                </a:srgbClr>
              </a:clrTo>
            </a:clrChange>
            <a:extLst>
              <a:ext uri="{28A0092B-C50C-407E-A947-70E740481C1C}">
                <a14:useLocalDpi xmlns:a14="http://schemas.microsoft.com/office/drawing/2010/main" val="0"/>
              </a:ext>
            </a:extLst>
          </a:blip>
          <a:srcRect t="1" b="43172"/>
          <a:stretch/>
        </p:blipFill>
        <p:spPr>
          <a:xfrm>
            <a:off x="-157922" y="6095396"/>
            <a:ext cx="1586947" cy="732136"/>
          </a:xfrm>
          <a:prstGeom prst="rect">
            <a:avLst/>
          </a:prstGeom>
        </p:spPr>
      </p:pic>
      <p:pic>
        <p:nvPicPr>
          <p:cNvPr id="14" name="Picture 13" descr="Logo&#10;&#10;Description automatically generated">
            <a:extLst>
              <a:ext uri="{FF2B5EF4-FFF2-40B4-BE49-F238E27FC236}">
                <a16:creationId xmlns:a16="http://schemas.microsoft.com/office/drawing/2014/main" id="{329BBE14-DCD9-4C8E-8094-351A192C73B1}"/>
              </a:ext>
            </a:extLst>
          </p:cNvPr>
          <p:cNvPicPr>
            <a:picLocks noChangeAspect="1"/>
          </p:cNvPicPr>
          <p:nvPr userDrawn="1"/>
        </p:nvPicPr>
        <p:blipFill rotWithShape="1">
          <a:blip r:embed="rId17" cstate="print">
            <a:clrChange>
              <a:clrFrom>
                <a:srgbClr val="000000"/>
              </a:clrFrom>
              <a:clrTo>
                <a:srgbClr val="000000">
                  <a:alpha val="0"/>
                </a:srgbClr>
              </a:clrTo>
            </a:clrChange>
            <a:extLst>
              <a:ext uri="{28A0092B-C50C-407E-A947-70E740481C1C}">
                <a14:useLocalDpi xmlns:a14="http://schemas.microsoft.com/office/drawing/2010/main" val="0"/>
              </a:ext>
            </a:extLst>
          </a:blip>
          <a:srcRect t="58945"/>
          <a:stretch/>
        </p:blipFill>
        <p:spPr>
          <a:xfrm>
            <a:off x="1101034" y="6223951"/>
            <a:ext cx="1586947" cy="528923"/>
          </a:xfrm>
          <a:prstGeom prst="rect">
            <a:avLst/>
          </a:prstGeom>
        </p:spPr>
      </p:pic>
    </p:spTree>
    <p:extLst>
      <p:ext uri="{BB962C8B-B14F-4D97-AF65-F5344CB8AC3E}">
        <p14:creationId xmlns:p14="http://schemas.microsoft.com/office/powerpoint/2010/main" val="1707910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the side of a river&#10;&#10;Description automatically generated">
            <a:extLst>
              <a:ext uri="{FF2B5EF4-FFF2-40B4-BE49-F238E27FC236}">
                <a16:creationId xmlns:a16="http://schemas.microsoft.com/office/drawing/2014/main" id="{B384564C-75D0-4576-A7C7-142CF15CD6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027" b="12018"/>
          <a:stretch/>
        </p:blipFill>
        <p:spPr>
          <a:xfrm>
            <a:off x="0" y="-24284"/>
            <a:ext cx="9144000" cy="6858000"/>
          </a:xfrm>
          <a:prstGeom prst="rect">
            <a:avLst/>
          </a:prstGeom>
        </p:spPr>
      </p:pic>
      <p:sp>
        <p:nvSpPr>
          <p:cNvPr id="17" name="Rectangle 16"/>
          <p:cNvSpPr/>
          <p:nvPr/>
        </p:nvSpPr>
        <p:spPr>
          <a:xfrm>
            <a:off x="2125577" y="6007594"/>
            <a:ext cx="4758796" cy="7059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192602" y="6160490"/>
            <a:ext cx="4691771" cy="400110"/>
          </a:xfrm>
          <a:prstGeom prst="rect">
            <a:avLst/>
          </a:prstGeom>
          <a:noFill/>
        </p:spPr>
        <p:txBody>
          <a:bodyPr wrap="square" rtlCol="0">
            <a:spAutoFit/>
          </a:bodyPr>
          <a:lstStyle/>
          <a:p>
            <a:pPr algn="ctr"/>
            <a:r>
              <a:rPr lang="en-US" sz="2000" b="1" dirty="0">
                <a:solidFill>
                  <a:schemeClr val="tx2">
                    <a:lumMod val="75000"/>
                  </a:schemeClr>
                </a:solidFill>
                <a:latin typeface="+mj-lt"/>
                <a:ea typeface="Ebrima" panose="02000000000000000000" pitchFamily="2" charset="0"/>
                <a:cs typeface="Ebrima" panose="02000000000000000000" pitchFamily="2" charset="0"/>
              </a:rPr>
              <a:t>October 2020</a:t>
            </a:r>
          </a:p>
        </p:txBody>
      </p:sp>
      <p:sp>
        <p:nvSpPr>
          <p:cNvPr id="19" name="Rectangle 18"/>
          <p:cNvSpPr/>
          <p:nvPr/>
        </p:nvSpPr>
        <p:spPr>
          <a:xfrm>
            <a:off x="0" y="243918"/>
            <a:ext cx="9144000" cy="170529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472612" y="711844"/>
            <a:ext cx="6671388" cy="1138773"/>
          </a:xfrm>
          <a:prstGeom prst="rect">
            <a:avLst/>
          </a:prstGeom>
          <a:noFill/>
        </p:spPr>
        <p:txBody>
          <a:bodyPr wrap="square" rtlCol="0">
            <a:spAutoFit/>
          </a:bodyPr>
          <a:lstStyle/>
          <a:p>
            <a:pPr algn="ctr"/>
            <a:r>
              <a:rPr lang="en-US" sz="4400" b="1" dirty="0">
                <a:solidFill>
                  <a:schemeClr val="tx2">
                    <a:lumMod val="75000"/>
                  </a:schemeClr>
                </a:solidFill>
                <a:latin typeface="+mj-lt"/>
                <a:ea typeface="Ebrima" panose="02000000000000000000" pitchFamily="2" charset="0"/>
                <a:cs typeface="Ebrima" panose="02000000000000000000" pitchFamily="2" charset="0"/>
              </a:rPr>
              <a:t>Land Development Code</a:t>
            </a:r>
          </a:p>
          <a:p>
            <a:pPr algn="ctr"/>
            <a:r>
              <a:rPr lang="en-US" sz="2400" b="1" dirty="0">
                <a:solidFill>
                  <a:schemeClr val="tx2">
                    <a:lumMod val="75000"/>
                  </a:schemeClr>
                </a:solidFill>
                <a:latin typeface="+mj-lt"/>
                <a:ea typeface="Ebrima" panose="02000000000000000000" pitchFamily="2" charset="0"/>
                <a:cs typeface="Ebrima" panose="02000000000000000000" pitchFamily="2" charset="0"/>
              </a:rPr>
              <a:t>Planning &amp; Zoning Board</a:t>
            </a:r>
            <a:endParaRPr lang="en-US" sz="2000" b="1" dirty="0">
              <a:solidFill>
                <a:schemeClr val="tx2">
                  <a:lumMod val="75000"/>
                </a:schemeClr>
              </a:solidFill>
              <a:latin typeface="+mj-lt"/>
              <a:ea typeface="Ebrima" panose="02000000000000000000" pitchFamily="2" charset="0"/>
              <a:cs typeface="Ebrima" panose="02000000000000000000" pitchFamily="2" charset="0"/>
            </a:endParaRPr>
          </a:p>
        </p:txBody>
      </p:sp>
      <p:pic>
        <p:nvPicPr>
          <p:cNvPr id="6" name="Picture 5" descr="Logo&#10;&#10;Description automatically generated">
            <a:extLst>
              <a:ext uri="{FF2B5EF4-FFF2-40B4-BE49-F238E27FC236}">
                <a16:creationId xmlns:a16="http://schemas.microsoft.com/office/drawing/2014/main" id="{B4ECD0F7-BD15-4285-A5BE-01EA31807181}"/>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07479" y="403448"/>
            <a:ext cx="1834505" cy="1489323"/>
          </a:xfrm>
          <a:prstGeom prst="rect">
            <a:avLst/>
          </a:prstGeom>
        </p:spPr>
      </p:pic>
    </p:spTree>
    <p:extLst>
      <p:ext uri="{BB962C8B-B14F-4D97-AF65-F5344CB8AC3E}">
        <p14:creationId xmlns:p14="http://schemas.microsoft.com/office/powerpoint/2010/main" val="2892645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a:xfrm>
            <a:off x="536180" y="253618"/>
            <a:ext cx="8001000" cy="715962"/>
          </a:xfrm>
        </p:spPr>
        <p:txBody>
          <a:bodyPr/>
          <a:lstStyle/>
          <a:p>
            <a:r>
              <a:rPr lang="en-US" sz="2800" dirty="0">
                <a:latin typeface="+mj-lt"/>
              </a:rPr>
              <a:t>Zoning Districts – Conventional District Structure </a:t>
            </a:r>
            <a:r>
              <a:rPr lang="en-US" sz="2400" dirty="0">
                <a:latin typeface="+mj-lt"/>
              </a:rPr>
              <a:t>(Example: Residential Single Family)</a:t>
            </a:r>
            <a:endParaRPr lang="en-US" sz="2800" dirty="0">
              <a:latin typeface="+mj-lt"/>
            </a:endParaRPr>
          </a:p>
        </p:txBody>
      </p:sp>
      <p:sp>
        <p:nvSpPr>
          <p:cNvPr id="33" name="Rectangle 32">
            <a:extLst>
              <a:ext uri="{FF2B5EF4-FFF2-40B4-BE49-F238E27FC236}">
                <a16:creationId xmlns:a16="http://schemas.microsoft.com/office/drawing/2014/main" id="{5B77084E-AFEB-45FF-B4E9-41169927213F}"/>
              </a:ext>
            </a:extLst>
          </p:cNvPr>
          <p:cNvSpPr/>
          <p:nvPr/>
        </p:nvSpPr>
        <p:spPr>
          <a:xfrm>
            <a:off x="403606" y="1162973"/>
            <a:ext cx="3737910" cy="796221"/>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ysClr val="windowText" lastClr="000000"/>
                </a:solidFill>
              </a:rPr>
              <a:t>D. Density and Dimensional Standards;</a:t>
            </a:r>
            <a:r>
              <a:rPr lang="en-US" sz="1600" dirty="0">
                <a:solidFill>
                  <a:sysClr val="windowText" lastClr="000000"/>
                </a:solidFill>
              </a:rPr>
              <a:t> list standards specific to the district</a:t>
            </a:r>
          </a:p>
        </p:txBody>
      </p:sp>
      <p:sp>
        <p:nvSpPr>
          <p:cNvPr id="34" name="Rectangle 33">
            <a:extLst>
              <a:ext uri="{FF2B5EF4-FFF2-40B4-BE49-F238E27FC236}">
                <a16:creationId xmlns:a16="http://schemas.microsoft.com/office/drawing/2014/main" id="{0AE210BC-BD76-4F0F-ABD2-D034B2D5C64B}"/>
              </a:ext>
            </a:extLst>
          </p:cNvPr>
          <p:cNvSpPr/>
          <p:nvPr/>
        </p:nvSpPr>
        <p:spPr>
          <a:xfrm>
            <a:off x="403607" y="2147394"/>
            <a:ext cx="3737910" cy="965008"/>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ysClr val="windowText" lastClr="000000"/>
                </a:solidFill>
              </a:rPr>
              <a:t> Some districts also have  </a:t>
            </a:r>
            <a:r>
              <a:rPr lang="en-US" sz="1600" b="1" dirty="0">
                <a:solidFill>
                  <a:sysClr val="windowText" lastClr="000000"/>
                </a:solidFill>
              </a:rPr>
              <a:t>E. Other Standards; </a:t>
            </a:r>
            <a:r>
              <a:rPr lang="en-US" sz="1600" dirty="0">
                <a:solidFill>
                  <a:sysClr val="windowText" lastClr="000000"/>
                </a:solidFill>
              </a:rPr>
              <a:t>which includes other district-specific standards as needed</a:t>
            </a:r>
          </a:p>
        </p:txBody>
      </p:sp>
      <p:grpSp>
        <p:nvGrpSpPr>
          <p:cNvPr id="3" name="Group 2">
            <a:extLst>
              <a:ext uri="{FF2B5EF4-FFF2-40B4-BE49-F238E27FC236}">
                <a16:creationId xmlns:a16="http://schemas.microsoft.com/office/drawing/2014/main" id="{0879D156-CC94-45AA-A6DD-11D0372DC629}"/>
              </a:ext>
            </a:extLst>
          </p:cNvPr>
          <p:cNvGrpSpPr/>
          <p:nvPr/>
        </p:nvGrpSpPr>
        <p:grpSpPr>
          <a:xfrm>
            <a:off x="245308" y="4858099"/>
            <a:ext cx="2097229" cy="905173"/>
            <a:chOff x="4536680" y="1445402"/>
            <a:chExt cx="4387492" cy="1893661"/>
          </a:xfrm>
        </p:grpSpPr>
        <p:pic>
          <p:nvPicPr>
            <p:cNvPr id="4" name="Picture 3">
              <a:extLst>
                <a:ext uri="{FF2B5EF4-FFF2-40B4-BE49-F238E27FC236}">
                  <a16:creationId xmlns:a16="http://schemas.microsoft.com/office/drawing/2014/main" id="{A7149F57-25B6-4D8D-B18F-C35E895D860A}"/>
                </a:ext>
              </a:extLst>
            </p:cNvPr>
            <p:cNvPicPr>
              <a:picLocks noChangeAspect="1"/>
            </p:cNvPicPr>
            <p:nvPr/>
          </p:nvPicPr>
          <p:blipFill>
            <a:blip r:embed="rId2"/>
            <a:stretch>
              <a:fillRect/>
            </a:stretch>
          </p:blipFill>
          <p:spPr>
            <a:xfrm>
              <a:off x="4536680" y="1445402"/>
              <a:ext cx="1458096" cy="1893661"/>
            </a:xfrm>
            <a:prstGeom prst="rect">
              <a:avLst/>
            </a:prstGeom>
            <a:ln w="12700">
              <a:solidFill>
                <a:schemeClr val="tx1">
                  <a:lumMod val="50000"/>
                  <a:lumOff val="50000"/>
                </a:schemeClr>
              </a:solidFill>
            </a:ln>
          </p:spPr>
        </p:pic>
        <p:pic>
          <p:nvPicPr>
            <p:cNvPr id="6" name="Picture 5">
              <a:extLst>
                <a:ext uri="{FF2B5EF4-FFF2-40B4-BE49-F238E27FC236}">
                  <a16:creationId xmlns:a16="http://schemas.microsoft.com/office/drawing/2014/main" id="{AC7E208B-4FED-440D-80FA-D16F30F8BC05}"/>
                </a:ext>
              </a:extLst>
            </p:cNvPr>
            <p:cNvPicPr>
              <a:picLocks noChangeAspect="1"/>
            </p:cNvPicPr>
            <p:nvPr/>
          </p:nvPicPr>
          <p:blipFill>
            <a:blip r:embed="rId3"/>
            <a:stretch>
              <a:fillRect/>
            </a:stretch>
          </p:blipFill>
          <p:spPr>
            <a:xfrm>
              <a:off x="5994776" y="1445402"/>
              <a:ext cx="1471300" cy="1893661"/>
            </a:xfrm>
            <a:prstGeom prst="rect">
              <a:avLst/>
            </a:prstGeom>
            <a:ln w="12700">
              <a:solidFill>
                <a:schemeClr val="tx1">
                  <a:lumMod val="50000"/>
                  <a:lumOff val="50000"/>
                </a:schemeClr>
              </a:solidFill>
            </a:ln>
          </p:spPr>
        </p:pic>
        <p:pic>
          <p:nvPicPr>
            <p:cNvPr id="8" name="Picture 7">
              <a:extLst>
                <a:ext uri="{FF2B5EF4-FFF2-40B4-BE49-F238E27FC236}">
                  <a16:creationId xmlns:a16="http://schemas.microsoft.com/office/drawing/2014/main" id="{31525977-FEF1-4945-B26C-E05852AC7F13}"/>
                </a:ext>
              </a:extLst>
            </p:cNvPr>
            <p:cNvPicPr>
              <a:picLocks noChangeAspect="1"/>
            </p:cNvPicPr>
            <p:nvPr/>
          </p:nvPicPr>
          <p:blipFill>
            <a:blip r:embed="rId4"/>
            <a:stretch>
              <a:fillRect/>
            </a:stretch>
          </p:blipFill>
          <p:spPr>
            <a:xfrm>
              <a:off x="7467510" y="1445403"/>
              <a:ext cx="1456662" cy="1893660"/>
            </a:xfrm>
            <a:prstGeom prst="rect">
              <a:avLst/>
            </a:prstGeom>
            <a:ln w="76200">
              <a:solidFill>
                <a:srgbClr val="FFFF00"/>
              </a:solidFill>
            </a:ln>
          </p:spPr>
        </p:pic>
      </p:grpSp>
      <p:pic>
        <p:nvPicPr>
          <p:cNvPr id="25" name="Picture 24">
            <a:extLst>
              <a:ext uri="{FF2B5EF4-FFF2-40B4-BE49-F238E27FC236}">
                <a16:creationId xmlns:a16="http://schemas.microsoft.com/office/drawing/2014/main" id="{744FE41C-AB45-4EBE-9A1B-5CB7C0842634}"/>
              </a:ext>
            </a:extLst>
          </p:cNvPr>
          <p:cNvPicPr>
            <a:picLocks noChangeAspect="1"/>
          </p:cNvPicPr>
          <p:nvPr/>
        </p:nvPicPr>
        <p:blipFill>
          <a:blip r:embed="rId4"/>
          <a:stretch>
            <a:fillRect/>
          </a:stretch>
        </p:blipFill>
        <p:spPr>
          <a:xfrm>
            <a:off x="4598024" y="969580"/>
            <a:ext cx="4545976" cy="5909767"/>
          </a:xfrm>
          <a:prstGeom prst="rect">
            <a:avLst/>
          </a:prstGeom>
          <a:ln>
            <a:solidFill>
              <a:schemeClr val="tx1">
                <a:lumMod val="50000"/>
                <a:lumOff val="50000"/>
              </a:schemeClr>
            </a:solidFill>
          </a:ln>
        </p:spPr>
      </p:pic>
      <p:cxnSp>
        <p:nvCxnSpPr>
          <p:cNvPr id="7" name="Straight Arrow Connector 6">
            <a:extLst>
              <a:ext uri="{FF2B5EF4-FFF2-40B4-BE49-F238E27FC236}">
                <a16:creationId xmlns:a16="http://schemas.microsoft.com/office/drawing/2014/main" id="{4D95386F-E993-4ECC-BA94-2D6110880057}"/>
              </a:ext>
            </a:extLst>
          </p:cNvPr>
          <p:cNvCxnSpPr>
            <a:cxnSpLocks/>
            <a:stCxn id="33" idx="3"/>
          </p:cNvCxnSpPr>
          <p:nvPr/>
        </p:nvCxnSpPr>
        <p:spPr>
          <a:xfrm flipV="1">
            <a:off x="4141516" y="1492152"/>
            <a:ext cx="1054598" cy="68932"/>
          </a:xfrm>
          <a:prstGeom prst="straightConnector1">
            <a:avLst/>
          </a:prstGeom>
          <a:ln w="76200">
            <a:solidFill>
              <a:srgbClr val="D6E7C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FF66D3-7BFD-41B1-934D-3DE77969DAB2}"/>
              </a:ext>
            </a:extLst>
          </p:cNvPr>
          <p:cNvCxnSpPr>
            <a:cxnSpLocks/>
          </p:cNvCxnSpPr>
          <p:nvPr/>
        </p:nvCxnSpPr>
        <p:spPr>
          <a:xfrm flipV="1">
            <a:off x="-3106057" y="2970273"/>
            <a:ext cx="515007" cy="357981"/>
          </a:xfrm>
          <a:prstGeom prst="straightConnector1">
            <a:avLst/>
          </a:prstGeom>
          <a:ln w="76200">
            <a:solidFill>
              <a:srgbClr val="D6E7CF"/>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D6E0A10-7C1F-49FE-AA07-EBBAB595177F}"/>
              </a:ext>
            </a:extLst>
          </p:cNvPr>
          <p:cNvSpPr/>
          <p:nvPr/>
        </p:nvSpPr>
        <p:spPr>
          <a:xfrm>
            <a:off x="2480441" y="3300602"/>
            <a:ext cx="1665121" cy="2287340"/>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ysClr val="windowText" lastClr="000000"/>
                </a:solidFill>
              </a:rPr>
              <a:t>Footnotes:</a:t>
            </a:r>
          </a:p>
          <a:p>
            <a:pPr algn="r"/>
            <a:r>
              <a:rPr lang="en-US" sz="1600" b="1" dirty="0">
                <a:solidFill>
                  <a:sysClr val="windowText" lastClr="000000"/>
                </a:solidFill>
              </a:rPr>
              <a:t> </a:t>
            </a:r>
            <a:r>
              <a:rPr lang="en-US" sz="1600" dirty="0">
                <a:solidFill>
                  <a:sysClr val="windowText" lastClr="000000"/>
                </a:solidFill>
              </a:rPr>
              <a:t> help explain and track detailed changes or sources within the document. These will be deleted for the final adopted LDC</a:t>
            </a:r>
          </a:p>
        </p:txBody>
      </p:sp>
      <p:cxnSp>
        <p:nvCxnSpPr>
          <p:cNvPr id="19" name="Straight Arrow Connector 18">
            <a:extLst>
              <a:ext uri="{FF2B5EF4-FFF2-40B4-BE49-F238E27FC236}">
                <a16:creationId xmlns:a16="http://schemas.microsoft.com/office/drawing/2014/main" id="{47F8E0F0-4C1A-4FB1-81BB-755D21BB93E0}"/>
              </a:ext>
            </a:extLst>
          </p:cNvPr>
          <p:cNvCxnSpPr>
            <a:cxnSpLocks/>
            <a:stCxn id="18" idx="3"/>
          </p:cNvCxnSpPr>
          <p:nvPr/>
        </p:nvCxnSpPr>
        <p:spPr>
          <a:xfrm flipV="1">
            <a:off x="4145562" y="3972910"/>
            <a:ext cx="852878" cy="471362"/>
          </a:xfrm>
          <a:prstGeom prst="straightConnector1">
            <a:avLst/>
          </a:prstGeom>
          <a:ln w="76200">
            <a:solidFill>
              <a:srgbClr val="D6E7C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FE12F12-7B2E-4A6C-997B-8893E0770711}"/>
              </a:ext>
            </a:extLst>
          </p:cNvPr>
          <p:cNvSpPr txBox="1"/>
          <p:nvPr/>
        </p:nvSpPr>
        <p:spPr>
          <a:xfrm>
            <a:off x="160679" y="4340918"/>
            <a:ext cx="2181857" cy="430887"/>
          </a:xfrm>
          <a:prstGeom prst="rect">
            <a:avLst/>
          </a:prstGeom>
          <a:noFill/>
        </p:spPr>
        <p:txBody>
          <a:bodyPr wrap="square" rtlCol="0">
            <a:spAutoFit/>
          </a:bodyPr>
          <a:lstStyle/>
          <a:p>
            <a:r>
              <a:rPr lang="en-US" sz="1100" b="1" dirty="0">
                <a:solidFill>
                  <a:schemeClr val="bg1">
                    <a:lumMod val="50000"/>
                  </a:schemeClr>
                </a:solidFill>
              </a:rPr>
              <a:t>3-303 RESIDENTIAL SINGLE FAMILY (RSF) DISTRICT</a:t>
            </a:r>
          </a:p>
        </p:txBody>
      </p:sp>
    </p:spTree>
    <p:extLst>
      <p:ext uri="{BB962C8B-B14F-4D97-AF65-F5344CB8AC3E}">
        <p14:creationId xmlns:p14="http://schemas.microsoft.com/office/powerpoint/2010/main" val="3222775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Chapter 3: Zoning Districts</a:t>
            </a:r>
          </a:p>
        </p:txBody>
      </p:sp>
      <p:sp>
        <p:nvSpPr>
          <p:cNvPr id="6" name="TextBox 5">
            <a:extLst>
              <a:ext uri="{FF2B5EF4-FFF2-40B4-BE49-F238E27FC236}">
                <a16:creationId xmlns:a16="http://schemas.microsoft.com/office/drawing/2014/main" id="{910C8A80-0E16-425D-A0CA-36C019B90141}"/>
              </a:ext>
            </a:extLst>
          </p:cNvPr>
          <p:cNvSpPr txBox="1"/>
          <p:nvPr/>
        </p:nvSpPr>
        <p:spPr>
          <a:xfrm>
            <a:off x="0" y="964302"/>
            <a:ext cx="4572000" cy="4847481"/>
          </a:xfrm>
          <a:prstGeom prst="rect">
            <a:avLst/>
          </a:prstGeom>
          <a:noFill/>
        </p:spPr>
        <p:txBody>
          <a:bodyPr wrap="square">
            <a:spAutoFit/>
          </a:bodyPr>
          <a:lstStyle/>
          <a:p>
            <a:pPr marL="342900" marR="0" indent="-342900">
              <a:spcBef>
                <a:spcPts val="0"/>
              </a:spcBef>
              <a:spcAft>
                <a:spcPts val="600"/>
              </a:spcAft>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 Conventional Districts</a:t>
            </a:r>
          </a:p>
          <a:p>
            <a:pPr marL="800100" lvl="1" indent="-342900">
              <a:spcAft>
                <a:spcPts val="60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One Agricultural Distri</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ct (AG)</a:t>
            </a:r>
          </a:p>
          <a:p>
            <a:pPr marL="800100" lvl="1" indent="-342900">
              <a:spcAft>
                <a:spcPts val="60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Four Residential Districts</a:t>
            </a:r>
          </a:p>
          <a:p>
            <a:pPr marL="1257300" lvl="2" indent="-342900">
              <a:spcAft>
                <a:spcPts val="60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RSF (Residential Single-Family)</a:t>
            </a:r>
          </a:p>
          <a:p>
            <a:pPr marL="1257300" lvl="2" indent="-342900">
              <a:spcAft>
                <a:spcPts val="60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RM-2 (Residential Multifamily)</a:t>
            </a:r>
          </a:p>
          <a:p>
            <a:pPr marL="1257300" lvl="2" indent="-342900">
              <a:spcAft>
                <a:spcPts val="60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MH (Mobile Home)</a:t>
            </a:r>
          </a:p>
          <a:p>
            <a:pPr marL="1257300" lvl="2" indent="-342900">
              <a:spcAft>
                <a:spcPts val="60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RV (Recreational Vehicle)</a:t>
            </a:r>
          </a:p>
          <a:p>
            <a:pPr marL="800100" lvl="1" indent="-342900">
              <a:spcAft>
                <a:spcPts val="60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Three Commercial Districts</a:t>
            </a:r>
          </a:p>
          <a:p>
            <a:pPr marL="1257300" lvl="2" indent="-342900">
              <a:spcAft>
                <a:spcPts val="60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CS (Commercial Special Office)</a:t>
            </a:r>
          </a:p>
          <a:p>
            <a:pPr marL="1257300" lvl="2" indent="-342900">
              <a:spcAft>
                <a:spcPts val="60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UCR (Urban Commercial Redevelopment)</a:t>
            </a:r>
          </a:p>
          <a:p>
            <a:pPr marL="1257300" lvl="2" indent="-342900">
              <a:spcAft>
                <a:spcPts val="60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CC (Community Commercial)</a:t>
            </a:r>
          </a:p>
          <a:p>
            <a:pPr marL="800100" lvl="1" indent="-342900">
              <a:spcAft>
                <a:spcPts val="60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Two Special P</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urpose Districts </a:t>
            </a:r>
          </a:p>
          <a:p>
            <a:pPr marL="1257300" lvl="2" indent="-342900">
              <a:spcAft>
                <a:spcPts val="60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 (Parks and Community Facilities)</a:t>
            </a:r>
          </a:p>
          <a:p>
            <a:pPr marL="1257300" lvl="2" indent="-342900">
              <a:spcAft>
                <a:spcPts val="60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EC (Environmentally Critical)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E5856B9-ABE3-4BAD-9E51-AC85483EAC46}"/>
              </a:ext>
            </a:extLst>
          </p:cNvPr>
          <p:cNvSpPr txBox="1"/>
          <p:nvPr/>
        </p:nvSpPr>
        <p:spPr>
          <a:xfrm>
            <a:off x="4640827" y="990600"/>
            <a:ext cx="4503174" cy="4792851"/>
          </a:xfrm>
          <a:prstGeom prst="rect">
            <a:avLst/>
          </a:prstGeom>
          <a:noFill/>
        </p:spPr>
        <p:txBody>
          <a:bodyPr wrap="square">
            <a:spAutoFit/>
          </a:bodyPr>
          <a:lstStyle/>
          <a:p>
            <a:pPr marL="342900" marR="0" lvl="0" indent="-34290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Two Legacy Districts</a:t>
            </a:r>
          </a:p>
          <a:p>
            <a:pPr marL="800100" marR="0" lvl="1" indent="-34290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PUDs and RPD-CPDs</a:t>
            </a:r>
          </a:p>
          <a:p>
            <a:pPr marL="342900" marR="0" lvl="0" indent="-34290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Six Planned Development Districts</a:t>
            </a:r>
          </a:p>
          <a:p>
            <a:pPr marL="800100" lvl="1" indent="-342900">
              <a:spcAft>
                <a:spcPts val="600"/>
              </a:spcAft>
              <a:buFont typeface="Arial" panose="020B0604020202020204" pitchFamily="34" charset="0"/>
              <a:buChar char="•"/>
              <a:defRPr/>
            </a:pPr>
            <a:r>
              <a:rPr lang="en-US"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RPD </a:t>
            </a:r>
            <a:r>
              <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(Residential PD)</a:t>
            </a:r>
          </a:p>
          <a:p>
            <a:pPr marL="800100" lvl="1" indent="-342900">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CFPD</a:t>
            </a: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(Community Facilities PD)</a:t>
            </a:r>
          </a:p>
          <a:p>
            <a:pPr marL="800100" lvl="1" indent="-342900">
              <a:spcAft>
                <a:spcPts val="600"/>
              </a:spcAft>
              <a:buFont typeface="Arial" panose="020B0604020202020204" pitchFamily="34" charset="0"/>
              <a:buChar char="•"/>
              <a:defRPr/>
            </a:pPr>
            <a:r>
              <a:rPr lang="en-US"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CPD</a:t>
            </a:r>
            <a:r>
              <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(Commercial PD)</a:t>
            </a:r>
          </a:p>
          <a:p>
            <a:pPr marL="800100" lvl="1" indent="-342900">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MPD</a:t>
            </a: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(Mixed-Use PD)</a:t>
            </a:r>
          </a:p>
          <a:p>
            <a:pPr marL="800100" lvl="1" indent="-342900">
              <a:spcAft>
                <a:spcPts val="600"/>
              </a:spcAft>
              <a:buFont typeface="Arial" panose="020B0604020202020204" pitchFamily="34" charset="0"/>
              <a:buChar char="•"/>
              <a:defRPr/>
            </a:pPr>
            <a:r>
              <a:rPr lang="en-US"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EPD</a:t>
            </a:r>
            <a:r>
              <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(Estero PD) </a:t>
            </a:r>
          </a:p>
          <a:p>
            <a:pPr marL="800100" lvl="1" indent="-342900">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CCPD</a:t>
            </a:r>
            <a:r>
              <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(Compact Community PD)</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Three Overlay Districts</a:t>
            </a:r>
          </a:p>
          <a:p>
            <a:pPr marL="800100" lvl="1" indent="-342900">
              <a:spcAft>
                <a:spcPts val="600"/>
              </a:spcAft>
              <a:buFont typeface="Arial" panose="020B0604020202020204" pitchFamily="34" charset="0"/>
              <a:buChar char="•"/>
              <a:defRPr/>
            </a:pPr>
            <a:r>
              <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Corkscrew Road Overlay</a:t>
            </a:r>
          </a:p>
          <a:p>
            <a:pPr marL="800100" lvl="1" indent="-342900">
              <a:spcAft>
                <a:spcPts val="600"/>
              </a:spcAft>
              <a:buFont typeface="Arial" panose="020B0604020202020204" pitchFamily="34" charset="0"/>
              <a:buChar char="•"/>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 41 Overlay</a:t>
            </a:r>
          </a:p>
          <a:p>
            <a:pPr marL="800100" lvl="1" indent="-342900">
              <a:spcAft>
                <a:spcPts val="600"/>
              </a:spcAft>
              <a:buFont typeface="Arial" panose="020B0604020202020204" pitchFamily="34" charset="0"/>
              <a:buChar char="•"/>
              <a:defRPr/>
            </a:pPr>
            <a:r>
              <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Airport Compatibility Overlay</a:t>
            </a: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1200"/>
              </a:spcAft>
              <a:buFont typeface="Arial" panose="020B0604020202020204" pitchFamily="34" charset="0"/>
              <a:buChar char="•"/>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4960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Chapter 3: Zoning Districts</a:t>
            </a:r>
          </a:p>
        </p:txBody>
      </p:sp>
      <p:sp>
        <p:nvSpPr>
          <p:cNvPr id="8" name="TextBox 7">
            <a:extLst>
              <a:ext uri="{FF2B5EF4-FFF2-40B4-BE49-F238E27FC236}">
                <a16:creationId xmlns:a16="http://schemas.microsoft.com/office/drawing/2014/main" id="{DE5856B9-ABE3-4BAD-9E51-AC85483EAC46}"/>
              </a:ext>
            </a:extLst>
          </p:cNvPr>
          <p:cNvSpPr txBox="1"/>
          <p:nvPr/>
        </p:nvSpPr>
        <p:spPr>
          <a:xfrm>
            <a:off x="255638" y="990600"/>
            <a:ext cx="8202561" cy="5232202"/>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Highlights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Consolidates current agricultural districts into one district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Consolidates current single family residential districts into one district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Carries forward with no future expansion a mobile home and a recreational vehicle district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Reorganizes the commercial districts replacing the old C-1, renaming the old CS-2, and consolidating the old CC and CG districts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Refines the special purpose districts to have a preservation-focused district and a parks and community facilities primarily public district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Carries forward the current planned development districts, with refinements to implement comprehensive plan direction</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Removes districts in transitional LDC that are not used or are irrelevant to development in the Village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7245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Chapter 3: Zoning Districts Sec. 3-2: Agriculture</a:t>
            </a:r>
          </a:p>
        </p:txBody>
      </p:sp>
      <p:sp>
        <p:nvSpPr>
          <p:cNvPr id="3" name="Content Placeholder 2">
            <a:extLst>
              <a:ext uri="{FF2B5EF4-FFF2-40B4-BE49-F238E27FC236}">
                <a16:creationId xmlns:a16="http://schemas.microsoft.com/office/drawing/2014/main" id="{4A6E7875-C2D2-42CD-AA1A-98E11D5919C7}"/>
              </a:ext>
            </a:extLst>
          </p:cNvPr>
          <p:cNvSpPr>
            <a:spLocks noGrp="1"/>
          </p:cNvSpPr>
          <p:nvPr>
            <p:ph idx="1"/>
          </p:nvPr>
        </p:nvSpPr>
        <p:spPr>
          <a:xfrm>
            <a:off x="596900" y="1797139"/>
            <a:ext cx="7346950" cy="1476775"/>
          </a:xfrm>
        </p:spPr>
        <p:txBody>
          <a:bodyPr>
            <a:normAutofit lnSpcReduction="10000"/>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Several agricultural districts are consolidated into one.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Agriculture is the primary permitted use while accommodating single family residences and mobile homes at low densities.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Some previously allowed uses inappropriate for the Village (such as keeping of wild animals) are removed.</a:t>
            </a:r>
          </a:p>
          <a:p>
            <a:endParaRPr lang="en-US" sz="2800" dirty="0">
              <a:latin typeface="+mn-lt"/>
            </a:endParaRPr>
          </a:p>
        </p:txBody>
      </p:sp>
      <p:pic>
        <p:nvPicPr>
          <p:cNvPr id="8" name="Picture 7">
            <a:extLst>
              <a:ext uri="{FF2B5EF4-FFF2-40B4-BE49-F238E27FC236}">
                <a16:creationId xmlns:a16="http://schemas.microsoft.com/office/drawing/2014/main" id="{ABF82606-4338-4E42-9BD8-1D9270A87EE8}"/>
              </a:ext>
            </a:extLst>
          </p:cNvPr>
          <p:cNvPicPr>
            <a:picLocks noChangeAspect="1"/>
          </p:cNvPicPr>
          <p:nvPr/>
        </p:nvPicPr>
        <p:blipFill rotWithShape="1">
          <a:blip r:embed="rId2"/>
          <a:srcRect l="24083" t="-350" r="23025" b="16434"/>
          <a:stretch/>
        </p:blipFill>
        <p:spPr>
          <a:xfrm>
            <a:off x="254000" y="1034400"/>
            <a:ext cx="3987523" cy="598128"/>
          </a:xfrm>
          <a:prstGeom prst="rect">
            <a:avLst/>
          </a:prstGeom>
        </p:spPr>
      </p:pic>
      <p:pic>
        <p:nvPicPr>
          <p:cNvPr id="5" name="Picture 4">
            <a:extLst>
              <a:ext uri="{FF2B5EF4-FFF2-40B4-BE49-F238E27FC236}">
                <a16:creationId xmlns:a16="http://schemas.microsoft.com/office/drawing/2014/main" id="{0E4D3EE6-78E2-43F5-96A2-A1604ADE52C2}"/>
              </a:ext>
            </a:extLst>
          </p:cNvPr>
          <p:cNvPicPr>
            <a:picLocks noChangeAspect="1"/>
          </p:cNvPicPr>
          <p:nvPr/>
        </p:nvPicPr>
        <p:blipFill rotWithShape="1">
          <a:blip r:embed="rId3"/>
          <a:srcRect l="15584"/>
          <a:stretch/>
        </p:blipFill>
        <p:spPr>
          <a:xfrm>
            <a:off x="324401" y="3438525"/>
            <a:ext cx="4093129" cy="2124984"/>
          </a:xfrm>
          <a:prstGeom prst="rect">
            <a:avLst/>
          </a:prstGeom>
        </p:spPr>
      </p:pic>
      <p:pic>
        <p:nvPicPr>
          <p:cNvPr id="7" name="Picture 6">
            <a:extLst>
              <a:ext uri="{FF2B5EF4-FFF2-40B4-BE49-F238E27FC236}">
                <a16:creationId xmlns:a16="http://schemas.microsoft.com/office/drawing/2014/main" id="{3AD73CBF-11EE-4A9C-9D24-61764D081EFC}"/>
              </a:ext>
            </a:extLst>
          </p:cNvPr>
          <p:cNvPicPr>
            <a:picLocks noChangeAspect="1"/>
          </p:cNvPicPr>
          <p:nvPr/>
        </p:nvPicPr>
        <p:blipFill rotWithShape="1">
          <a:blip r:embed="rId4"/>
          <a:srcRect l="17430" r="13172"/>
          <a:stretch/>
        </p:blipFill>
        <p:spPr>
          <a:xfrm>
            <a:off x="4460874" y="3429000"/>
            <a:ext cx="4429126" cy="2124984"/>
          </a:xfrm>
          <a:prstGeom prst="rect">
            <a:avLst/>
          </a:prstGeom>
        </p:spPr>
      </p:pic>
    </p:spTree>
    <p:extLst>
      <p:ext uri="{BB962C8B-B14F-4D97-AF65-F5344CB8AC3E}">
        <p14:creationId xmlns:p14="http://schemas.microsoft.com/office/powerpoint/2010/main" val="388457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Chapter 3: Zoning Districts Sec. 3-3 Residential</a:t>
            </a:r>
          </a:p>
        </p:txBody>
      </p:sp>
      <p:pic>
        <p:nvPicPr>
          <p:cNvPr id="11" name="Picture 10">
            <a:extLst>
              <a:ext uri="{FF2B5EF4-FFF2-40B4-BE49-F238E27FC236}">
                <a16:creationId xmlns:a16="http://schemas.microsoft.com/office/drawing/2014/main" id="{0F96976F-BA01-4959-AD98-4AC3DB28F7D8}"/>
              </a:ext>
            </a:extLst>
          </p:cNvPr>
          <p:cNvPicPr>
            <a:picLocks noChangeAspect="1"/>
          </p:cNvPicPr>
          <p:nvPr/>
        </p:nvPicPr>
        <p:blipFill rotWithShape="1">
          <a:blip r:embed="rId2"/>
          <a:srcRect l="22452" r="23167"/>
          <a:stretch/>
        </p:blipFill>
        <p:spPr>
          <a:xfrm>
            <a:off x="246207" y="1139029"/>
            <a:ext cx="3298563" cy="1242221"/>
          </a:xfrm>
          <a:prstGeom prst="rect">
            <a:avLst/>
          </a:prstGeom>
        </p:spPr>
      </p:pic>
      <p:sp>
        <p:nvSpPr>
          <p:cNvPr id="8" name="Content Placeholder 2">
            <a:extLst>
              <a:ext uri="{FF2B5EF4-FFF2-40B4-BE49-F238E27FC236}">
                <a16:creationId xmlns:a16="http://schemas.microsoft.com/office/drawing/2014/main" id="{B2524CCF-B9F5-4175-A362-590B2A927692}"/>
              </a:ext>
            </a:extLst>
          </p:cNvPr>
          <p:cNvSpPr>
            <a:spLocks noGrp="1"/>
          </p:cNvSpPr>
          <p:nvPr>
            <p:ph idx="1"/>
          </p:nvPr>
        </p:nvSpPr>
        <p:spPr>
          <a:xfrm>
            <a:off x="3749213" y="1139028"/>
            <a:ext cx="5148579" cy="4283871"/>
          </a:xfrm>
        </p:spPr>
        <p:txBody>
          <a:bodyPr>
            <a:normAutofi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Residential Single Fami</a:t>
            </a:r>
            <a:r>
              <a:rPr lang="en-US" sz="2000" b="1" dirty="0">
                <a:latin typeface="Calibri" panose="020F0502020204030204" pitchFamily="34" charset="0"/>
                <a:ea typeface="Calibri" panose="020F0502020204030204" pitchFamily="34" charset="0"/>
                <a:cs typeface="Times New Roman" panose="02020603050405020304" pitchFamily="18" charset="0"/>
              </a:rPr>
              <a:t>ly (RSF)</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Four single family districts in transitional LDC consolidated into one district</a:t>
            </a:r>
          </a:p>
          <a:p>
            <a:r>
              <a:rPr lang="en-US" sz="2000" dirty="0">
                <a:latin typeface="Calibri" panose="020F0502020204030204" pitchFamily="34" charset="0"/>
                <a:ea typeface="Calibri" panose="020F0502020204030204" pitchFamily="34" charset="0"/>
                <a:cs typeface="Times New Roman" panose="02020603050405020304" pitchFamily="18" charset="0"/>
              </a:rPr>
              <a:t>Minimum lot area 7500 sq. ft.</a:t>
            </a:r>
          </a:p>
          <a:p>
            <a:r>
              <a:rPr lang="en-US" sz="2000" dirty="0">
                <a:latin typeface="Calibri" panose="020F0502020204030204" pitchFamily="34" charset="0"/>
                <a:ea typeface="Calibri" panose="020F0502020204030204" pitchFamily="34" charset="0"/>
                <a:cs typeface="Times New Roman" panose="02020603050405020304" pitchFamily="18" charset="0"/>
              </a:rPr>
              <a:t>Uses – single family</a:t>
            </a:r>
          </a:p>
        </p:txBody>
      </p:sp>
      <p:sp>
        <p:nvSpPr>
          <p:cNvPr id="3" name="Star: 5 Points 2">
            <a:extLst>
              <a:ext uri="{FF2B5EF4-FFF2-40B4-BE49-F238E27FC236}">
                <a16:creationId xmlns:a16="http://schemas.microsoft.com/office/drawing/2014/main" id="{7ED81A38-4820-45B3-AA05-7298E95C7B14}"/>
              </a:ext>
            </a:extLst>
          </p:cNvPr>
          <p:cNvSpPr/>
          <p:nvPr/>
        </p:nvSpPr>
        <p:spPr>
          <a:xfrm>
            <a:off x="318237" y="1365388"/>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CF7631-D113-4463-B256-534FBC491ACC}"/>
              </a:ext>
            </a:extLst>
          </p:cNvPr>
          <p:cNvPicPr>
            <a:picLocks noChangeAspect="1"/>
          </p:cNvPicPr>
          <p:nvPr/>
        </p:nvPicPr>
        <p:blipFill rotWithShape="1">
          <a:blip r:embed="rId3"/>
          <a:srcRect b="46154"/>
          <a:stretch/>
        </p:blipFill>
        <p:spPr>
          <a:xfrm>
            <a:off x="318236" y="3733801"/>
            <a:ext cx="3794219" cy="1758812"/>
          </a:xfrm>
          <a:prstGeom prst="rect">
            <a:avLst/>
          </a:prstGeom>
        </p:spPr>
      </p:pic>
      <p:sp>
        <p:nvSpPr>
          <p:cNvPr id="14" name="Star: 5 Points 13">
            <a:extLst>
              <a:ext uri="{FF2B5EF4-FFF2-40B4-BE49-F238E27FC236}">
                <a16:creationId xmlns:a16="http://schemas.microsoft.com/office/drawing/2014/main" id="{6990168A-B45A-4CF3-819C-4AE3790363AF}"/>
              </a:ext>
            </a:extLst>
          </p:cNvPr>
          <p:cNvSpPr/>
          <p:nvPr/>
        </p:nvSpPr>
        <p:spPr>
          <a:xfrm>
            <a:off x="3749212" y="1157176"/>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AD3BF09-164D-4F3D-BDA0-1F9115E5A9D1}"/>
              </a:ext>
            </a:extLst>
          </p:cNvPr>
          <p:cNvPicPr>
            <a:picLocks noChangeAspect="1"/>
          </p:cNvPicPr>
          <p:nvPr/>
        </p:nvPicPr>
        <p:blipFill rotWithShape="1">
          <a:blip r:embed="rId3"/>
          <a:srcRect t="53846"/>
          <a:stretch/>
        </p:blipFill>
        <p:spPr>
          <a:xfrm>
            <a:off x="4316897" y="3672849"/>
            <a:ext cx="4404429" cy="1750050"/>
          </a:xfrm>
          <a:prstGeom prst="rect">
            <a:avLst/>
          </a:prstGeom>
        </p:spPr>
      </p:pic>
    </p:spTree>
    <p:extLst>
      <p:ext uri="{BB962C8B-B14F-4D97-AF65-F5344CB8AC3E}">
        <p14:creationId xmlns:p14="http://schemas.microsoft.com/office/powerpoint/2010/main" val="1379724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Chapter 3: Zoning Districts Sec. 3-3 Residential</a:t>
            </a:r>
          </a:p>
        </p:txBody>
      </p:sp>
      <p:pic>
        <p:nvPicPr>
          <p:cNvPr id="11" name="Picture 10">
            <a:extLst>
              <a:ext uri="{FF2B5EF4-FFF2-40B4-BE49-F238E27FC236}">
                <a16:creationId xmlns:a16="http://schemas.microsoft.com/office/drawing/2014/main" id="{0F96976F-BA01-4959-AD98-4AC3DB28F7D8}"/>
              </a:ext>
            </a:extLst>
          </p:cNvPr>
          <p:cNvPicPr>
            <a:picLocks noChangeAspect="1"/>
          </p:cNvPicPr>
          <p:nvPr/>
        </p:nvPicPr>
        <p:blipFill rotWithShape="1">
          <a:blip r:embed="rId2"/>
          <a:srcRect l="22452" r="23167"/>
          <a:stretch/>
        </p:blipFill>
        <p:spPr>
          <a:xfrm>
            <a:off x="246207" y="1139029"/>
            <a:ext cx="3298563" cy="1242221"/>
          </a:xfrm>
          <a:prstGeom prst="rect">
            <a:avLst/>
          </a:prstGeom>
        </p:spPr>
      </p:pic>
      <p:sp>
        <p:nvSpPr>
          <p:cNvPr id="8" name="Content Placeholder 2">
            <a:extLst>
              <a:ext uri="{FF2B5EF4-FFF2-40B4-BE49-F238E27FC236}">
                <a16:creationId xmlns:a16="http://schemas.microsoft.com/office/drawing/2014/main" id="{B2524CCF-B9F5-4175-A362-590B2A927692}"/>
              </a:ext>
            </a:extLst>
          </p:cNvPr>
          <p:cNvSpPr>
            <a:spLocks noGrp="1"/>
          </p:cNvSpPr>
          <p:nvPr>
            <p:ph idx="1"/>
          </p:nvPr>
        </p:nvSpPr>
        <p:spPr>
          <a:xfrm>
            <a:off x="246207" y="2529678"/>
            <a:ext cx="3779693" cy="2182021"/>
          </a:xfrm>
        </p:spPr>
        <p:txBody>
          <a:bodyPr>
            <a:normAutofit fontScale="92500" lnSpcReduction="10000"/>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Residential Multiple Family </a:t>
            </a:r>
            <a:r>
              <a:rPr lang="en-US" sz="1800" b="1" dirty="0">
                <a:latin typeface="Calibri" panose="020F0502020204030204" pitchFamily="34" charset="0"/>
                <a:ea typeface="Calibri" panose="020F0502020204030204" pitchFamily="34" charset="0"/>
                <a:cs typeface="Times New Roman" panose="02020603050405020304" pitchFamily="18" charset="0"/>
              </a:rPr>
              <a:t>(RM-2)</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Carried forward from transitional LDC</a:t>
            </a:r>
          </a:p>
          <a:p>
            <a:r>
              <a:rPr lang="en-US" sz="1800" dirty="0">
                <a:latin typeface="Calibri" panose="020F0502020204030204" pitchFamily="34" charset="0"/>
                <a:ea typeface="Calibri" panose="020F0502020204030204" pitchFamily="34" charset="0"/>
                <a:cs typeface="Times New Roman" panose="02020603050405020304" pitchFamily="18" charset="0"/>
              </a:rPr>
              <a:t>Allows variety of dwelling types (single family, two family, multiple-family, townhouse)</a:t>
            </a:r>
          </a:p>
          <a:p>
            <a:r>
              <a:rPr lang="en-US" sz="1800" dirty="0">
                <a:latin typeface="Calibri" panose="020F0502020204030204" pitchFamily="34" charset="0"/>
                <a:ea typeface="Calibri" panose="020F0502020204030204" pitchFamily="34" charset="0"/>
                <a:cs typeface="Times New Roman" panose="02020603050405020304" pitchFamily="18" charset="0"/>
              </a:rPr>
              <a:t>Dimensional standards carried forward from the transitional LDC</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mn-lt"/>
            </a:endParaRPr>
          </a:p>
        </p:txBody>
      </p:sp>
      <p:sp>
        <p:nvSpPr>
          <p:cNvPr id="5" name="TextBox 4">
            <a:extLst>
              <a:ext uri="{FF2B5EF4-FFF2-40B4-BE49-F238E27FC236}">
                <a16:creationId xmlns:a16="http://schemas.microsoft.com/office/drawing/2014/main" id="{A60AF65C-0695-44CC-927B-68826005DD32}"/>
              </a:ext>
            </a:extLst>
          </p:cNvPr>
          <p:cNvSpPr txBox="1"/>
          <p:nvPr/>
        </p:nvSpPr>
        <p:spPr>
          <a:xfrm>
            <a:off x="385169" y="4827818"/>
            <a:ext cx="8580293" cy="954107"/>
          </a:xfrm>
          <a:prstGeom prst="rect">
            <a:avLst/>
          </a:prstGeom>
          <a:solidFill>
            <a:srgbClr val="D6E7CF"/>
          </a:solidFill>
        </p:spPr>
        <p:txBody>
          <a:bodyPr wrap="square">
            <a:spAutoFit/>
          </a:bodyPr>
          <a:lstStyle/>
          <a:p>
            <a:r>
              <a:rPr lang="en-US" sz="1400" b="1" i="0" u="none" strike="noStrike" baseline="0" dirty="0">
                <a:solidFill>
                  <a:srgbClr val="000000"/>
                </a:solidFill>
                <a:latin typeface="Arial" panose="020B0604020202020204" pitchFamily="34" charset="0"/>
              </a:rPr>
              <a:t>Included in the Purpose of each of these districts: </a:t>
            </a:r>
          </a:p>
          <a:p>
            <a:r>
              <a:rPr lang="en-US" sz="1400" b="0" i="0" u="none" strike="noStrike" baseline="0" dirty="0">
                <a:solidFill>
                  <a:srgbClr val="000000"/>
                </a:solidFill>
                <a:latin typeface="Arial" panose="020B0604020202020204" pitchFamily="34" charset="0"/>
              </a:rPr>
              <a:t>“It is the intent of the Village Council in establishing this district, and applying it to the Official Zoning Map that upon the adoption of this LDC, the [RM-2, MH, or RV] district not be applied to any additional lands in the Village.” 	</a:t>
            </a:r>
          </a:p>
        </p:txBody>
      </p:sp>
      <p:sp>
        <p:nvSpPr>
          <p:cNvPr id="14" name="Content Placeholder 2">
            <a:extLst>
              <a:ext uri="{FF2B5EF4-FFF2-40B4-BE49-F238E27FC236}">
                <a16:creationId xmlns:a16="http://schemas.microsoft.com/office/drawing/2014/main" id="{C903412F-8567-42DE-87BE-1E98E880F233}"/>
              </a:ext>
            </a:extLst>
          </p:cNvPr>
          <p:cNvSpPr txBox="1">
            <a:spLocks/>
          </p:cNvSpPr>
          <p:nvPr/>
        </p:nvSpPr>
        <p:spPr>
          <a:xfrm>
            <a:off x="4571999" y="1366951"/>
            <a:ext cx="3657601" cy="334474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Mobile Home (MH) And Recreational Vehicle (RV)</a:t>
            </a:r>
          </a:p>
          <a:p>
            <a:r>
              <a:rPr lang="en-US" sz="1800" dirty="0">
                <a:latin typeface="Calibri" panose="020F0502020204030204" pitchFamily="34" charset="0"/>
                <a:ea typeface="Calibri" panose="020F0502020204030204" pitchFamily="34" charset="0"/>
                <a:cs typeface="Times New Roman" panose="02020603050405020304" pitchFamily="18" charset="0"/>
              </a:rPr>
              <a:t>Consolidates the MH and RV districts from transitional LDC into one MH and one RV district </a:t>
            </a:r>
          </a:p>
          <a:p>
            <a:r>
              <a:rPr lang="en-US" sz="1800" dirty="0">
                <a:latin typeface="Calibri" panose="020F0502020204030204" pitchFamily="34" charset="0"/>
                <a:ea typeface="Calibri" panose="020F0502020204030204" pitchFamily="34" charset="0"/>
                <a:cs typeface="Times New Roman" panose="02020603050405020304" pitchFamily="18" charset="0"/>
              </a:rPr>
              <a:t>Allows for dimensional standards  approved in Lee County Ordinance 86-36 where parks approved under this ordinance still remain</a:t>
            </a:r>
          </a:p>
          <a:p>
            <a:r>
              <a:rPr lang="en-US" sz="1800" dirty="0">
                <a:latin typeface="Calibri" panose="020F0502020204030204" pitchFamily="34" charset="0"/>
                <a:ea typeface="Calibri" panose="020F0502020204030204" pitchFamily="34" charset="0"/>
                <a:cs typeface="Times New Roman" panose="02020603050405020304" pitchFamily="18" charset="0"/>
              </a:rPr>
              <a:t>Allows for maintenance and replacement in existing footprint with certain upgrades to improve aesthetics</a:t>
            </a:r>
            <a:endParaRPr lang="en-US" sz="2800" dirty="0">
              <a:latin typeface="+mn-lt"/>
              <a:ea typeface="Calibri" panose="020F0502020204030204" pitchFamily="34" charset="0"/>
              <a:cs typeface="Times New Roman" panose="02020603050405020304" pitchFamily="18" charset="0"/>
            </a:endParaRPr>
          </a:p>
        </p:txBody>
      </p:sp>
      <p:sp>
        <p:nvSpPr>
          <p:cNvPr id="16" name="Star: 5 Points 15">
            <a:extLst>
              <a:ext uri="{FF2B5EF4-FFF2-40B4-BE49-F238E27FC236}">
                <a16:creationId xmlns:a16="http://schemas.microsoft.com/office/drawing/2014/main" id="{92414A53-1B3D-437E-B05C-56D583092F6E}"/>
              </a:ext>
            </a:extLst>
          </p:cNvPr>
          <p:cNvSpPr/>
          <p:nvPr/>
        </p:nvSpPr>
        <p:spPr>
          <a:xfrm>
            <a:off x="457200" y="2019300"/>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B26BDA3C-FFDC-4E0A-8240-E1DC93795263}"/>
              </a:ext>
            </a:extLst>
          </p:cNvPr>
          <p:cNvSpPr/>
          <p:nvPr/>
        </p:nvSpPr>
        <p:spPr>
          <a:xfrm>
            <a:off x="246207" y="1806123"/>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5001AA41-8671-44B8-89AA-726B0A3A84BF}"/>
              </a:ext>
            </a:extLst>
          </p:cNvPr>
          <p:cNvSpPr/>
          <p:nvPr/>
        </p:nvSpPr>
        <p:spPr>
          <a:xfrm>
            <a:off x="457199" y="1533073"/>
            <a:ext cx="277925" cy="277925"/>
          </a:xfrm>
          <a:prstGeom prst="star5">
            <a:avLst/>
          </a:prstGeom>
          <a:solidFill>
            <a:srgbClr val="D5DCE4"/>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31F16C98-ACC0-43B7-ADD9-36D3A12AD9F7}"/>
              </a:ext>
            </a:extLst>
          </p:cNvPr>
          <p:cNvSpPr/>
          <p:nvPr/>
        </p:nvSpPr>
        <p:spPr>
          <a:xfrm>
            <a:off x="272584" y="2497369"/>
            <a:ext cx="277925" cy="277925"/>
          </a:xfrm>
          <a:prstGeom prst="star5">
            <a:avLst/>
          </a:prstGeom>
          <a:solidFill>
            <a:srgbClr val="D5DCE4"/>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3531BB99-50C1-4E51-81FA-0D995044468E}"/>
              </a:ext>
            </a:extLst>
          </p:cNvPr>
          <p:cNvSpPr/>
          <p:nvPr/>
        </p:nvSpPr>
        <p:spPr>
          <a:xfrm>
            <a:off x="4571999" y="1366951"/>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568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peech Bubble: Rectangle 32">
            <a:extLst>
              <a:ext uri="{FF2B5EF4-FFF2-40B4-BE49-F238E27FC236}">
                <a16:creationId xmlns:a16="http://schemas.microsoft.com/office/drawing/2014/main" id="{753227DF-76EC-4774-8CEB-81ED43CB1C37}"/>
              </a:ext>
            </a:extLst>
          </p:cNvPr>
          <p:cNvSpPr/>
          <p:nvPr/>
        </p:nvSpPr>
        <p:spPr>
          <a:xfrm>
            <a:off x="4736984" y="2312304"/>
            <a:ext cx="4181892" cy="2586564"/>
          </a:xfrm>
          <a:prstGeom prst="wedgeRectCallout">
            <a:avLst>
              <a:gd name="adj1" fmla="val -61644"/>
              <a:gd name="adj2" fmla="val 58572"/>
            </a:avLst>
          </a:prstGeom>
          <a:solidFill>
            <a:srgbClr val="D5D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Chapter 3: Zoning Districts Sec. 3-4 Commercial</a:t>
            </a:r>
          </a:p>
        </p:txBody>
      </p:sp>
      <p:pic>
        <p:nvPicPr>
          <p:cNvPr id="4" name="Picture 3">
            <a:extLst>
              <a:ext uri="{FF2B5EF4-FFF2-40B4-BE49-F238E27FC236}">
                <a16:creationId xmlns:a16="http://schemas.microsoft.com/office/drawing/2014/main" id="{6895FB6A-E226-4CEA-B5B0-022F2B0B3EFA}"/>
              </a:ext>
            </a:extLst>
          </p:cNvPr>
          <p:cNvPicPr>
            <a:picLocks noChangeAspect="1"/>
          </p:cNvPicPr>
          <p:nvPr/>
        </p:nvPicPr>
        <p:blipFill rotWithShape="1">
          <a:blip r:embed="rId3"/>
          <a:srcRect l="21731" r="22627"/>
          <a:stretch/>
        </p:blipFill>
        <p:spPr>
          <a:xfrm>
            <a:off x="314037" y="1204190"/>
            <a:ext cx="3379645" cy="1031009"/>
          </a:xfrm>
          <a:prstGeom prst="rect">
            <a:avLst/>
          </a:prstGeom>
        </p:spPr>
      </p:pic>
      <p:sp>
        <p:nvSpPr>
          <p:cNvPr id="13" name="Content Placeholder 2">
            <a:extLst>
              <a:ext uri="{FF2B5EF4-FFF2-40B4-BE49-F238E27FC236}">
                <a16:creationId xmlns:a16="http://schemas.microsoft.com/office/drawing/2014/main" id="{31FB82ED-D37C-494F-BD60-B897810E2307}"/>
              </a:ext>
            </a:extLst>
          </p:cNvPr>
          <p:cNvSpPr txBox="1">
            <a:spLocks/>
          </p:cNvSpPr>
          <p:nvPr/>
        </p:nvSpPr>
        <p:spPr>
          <a:xfrm>
            <a:off x="225009" y="2235199"/>
            <a:ext cx="4181892" cy="362627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Urban Commercial Redevelopment (UCR)</a:t>
            </a:r>
          </a:p>
          <a:p>
            <a:r>
              <a:rPr lang="en-US" sz="1800" dirty="0">
                <a:latin typeface="Calibri" panose="020F0502020204030204" pitchFamily="34" charset="0"/>
                <a:ea typeface="Calibri" panose="020F0502020204030204" pitchFamily="34" charset="0"/>
                <a:cs typeface="Times New Roman" panose="02020603050405020304" pitchFamily="18" charset="0"/>
              </a:rPr>
              <a:t>Creates a new district replacing C-1</a:t>
            </a:r>
          </a:p>
          <a:p>
            <a:r>
              <a:rPr lang="en-US" sz="1800" dirty="0">
                <a:latin typeface="Calibri" panose="020F0502020204030204" pitchFamily="34" charset="0"/>
                <a:ea typeface="Calibri" panose="020F0502020204030204" pitchFamily="34" charset="0"/>
                <a:cs typeface="Times New Roman" panose="02020603050405020304" pitchFamily="18" charset="0"/>
              </a:rPr>
              <a:t>Encourages redevelopment along US41 in the north part of the Village</a:t>
            </a:r>
          </a:p>
          <a:p>
            <a:r>
              <a:rPr lang="en-US" sz="1800" dirty="0">
                <a:latin typeface="Calibri" panose="020F0502020204030204" pitchFamily="34" charset="0"/>
                <a:ea typeface="Calibri" panose="020F0502020204030204" pitchFamily="34" charset="0"/>
                <a:cs typeface="Times New Roman" panose="02020603050405020304" pitchFamily="18" charset="0"/>
              </a:rPr>
              <a:t>Allows community and neighborhood-serving  commercial uses</a:t>
            </a:r>
          </a:p>
          <a:p>
            <a:r>
              <a:rPr lang="en-US" sz="1800" dirty="0">
                <a:latin typeface="Calibri" panose="020F0502020204030204" pitchFamily="34" charset="0"/>
                <a:ea typeface="Calibri" panose="020F0502020204030204" pitchFamily="34" charset="0"/>
                <a:cs typeface="Times New Roman" panose="02020603050405020304" pitchFamily="18" charset="0"/>
              </a:rPr>
              <a:t>Residential and vertical mixed use permitted, including live-work dwelling</a:t>
            </a:r>
          </a:p>
          <a:p>
            <a:r>
              <a:rPr lang="en-US" sz="1800" dirty="0">
                <a:latin typeface="Calibri" panose="020F0502020204030204" pitchFamily="34" charset="0"/>
                <a:ea typeface="Calibri" panose="020F0502020204030204" pitchFamily="34" charset="0"/>
                <a:cs typeface="Times New Roman" panose="02020603050405020304" pitchFamily="18" charset="0"/>
              </a:rPr>
              <a:t>No industrial uses allowed</a:t>
            </a:r>
          </a:p>
          <a:p>
            <a:r>
              <a:rPr lang="en-US" sz="1800" dirty="0">
                <a:latin typeface="Calibri" panose="020F0502020204030204" pitchFamily="34" charset="0"/>
                <a:ea typeface="Calibri" panose="020F0502020204030204" pitchFamily="34" charset="0"/>
                <a:cs typeface="Times New Roman" panose="02020603050405020304" pitchFamily="18" charset="0"/>
              </a:rPr>
              <a:t>Standards added to improve pedestrian circulation and connectivity </a:t>
            </a:r>
          </a:p>
        </p:txBody>
      </p:sp>
      <p:sp>
        <p:nvSpPr>
          <p:cNvPr id="15" name="Star: 5 Points 14">
            <a:extLst>
              <a:ext uri="{FF2B5EF4-FFF2-40B4-BE49-F238E27FC236}">
                <a16:creationId xmlns:a16="http://schemas.microsoft.com/office/drawing/2014/main" id="{EDDF543D-254A-4DA8-B1D3-9DF8043437C2}"/>
              </a:ext>
            </a:extLst>
          </p:cNvPr>
          <p:cNvSpPr/>
          <p:nvPr/>
        </p:nvSpPr>
        <p:spPr>
          <a:xfrm>
            <a:off x="338698" y="1631531"/>
            <a:ext cx="277925" cy="277925"/>
          </a:xfrm>
          <a:prstGeom prst="star5">
            <a:avLst/>
          </a:prstGeom>
          <a:solidFill>
            <a:srgbClr val="D5DCE4"/>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063132F-7017-4ADC-8734-A7BF44B4A5EC}"/>
              </a:ext>
            </a:extLst>
          </p:cNvPr>
          <p:cNvPicPr>
            <a:picLocks noChangeAspect="1"/>
          </p:cNvPicPr>
          <p:nvPr/>
        </p:nvPicPr>
        <p:blipFill rotWithShape="1">
          <a:blip r:embed="rId4"/>
          <a:srcRect t="11274" b="11291"/>
          <a:stretch/>
        </p:blipFill>
        <p:spPr>
          <a:xfrm>
            <a:off x="6827930" y="1082646"/>
            <a:ext cx="1721962" cy="1124913"/>
          </a:xfrm>
          <a:prstGeom prst="rect">
            <a:avLst/>
          </a:prstGeom>
        </p:spPr>
      </p:pic>
      <p:pic>
        <p:nvPicPr>
          <p:cNvPr id="21" name="Picture 20">
            <a:extLst>
              <a:ext uri="{FF2B5EF4-FFF2-40B4-BE49-F238E27FC236}">
                <a16:creationId xmlns:a16="http://schemas.microsoft.com/office/drawing/2014/main" id="{21E3EC7D-A495-4CB0-A7A3-3C4F24917089}"/>
              </a:ext>
            </a:extLst>
          </p:cNvPr>
          <p:cNvPicPr>
            <a:picLocks noChangeAspect="1"/>
          </p:cNvPicPr>
          <p:nvPr/>
        </p:nvPicPr>
        <p:blipFill rotWithShape="1">
          <a:blip r:embed="rId5"/>
          <a:srcRect t="32805"/>
          <a:stretch/>
        </p:blipFill>
        <p:spPr>
          <a:xfrm>
            <a:off x="4981170" y="1129562"/>
            <a:ext cx="1721963" cy="1077997"/>
          </a:xfrm>
          <a:prstGeom prst="rect">
            <a:avLst/>
          </a:prstGeom>
        </p:spPr>
      </p:pic>
      <p:pic>
        <p:nvPicPr>
          <p:cNvPr id="31" name="Picture 30">
            <a:extLst>
              <a:ext uri="{FF2B5EF4-FFF2-40B4-BE49-F238E27FC236}">
                <a16:creationId xmlns:a16="http://schemas.microsoft.com/office/drawing/2014/main" id="{B228B3B0-4297-4697-ADB1-64EC35B1706B}"/>
              </a:ext>
            </a:extLst>
          </p:cNvPr>
          <p:cNvPicPr>
            <a:picLocks noChangeAspect="1"/>
          </p:cNvPicPr>
          <p:nvPr/>
        </p:nvPicPr>
        <p:blipFill>
          <a:blip r:embed="rId6"/>
          <a:stretch>
            <a:fillRect/>
          </a:stretch>
        </p:blipFill>
        <p:spPr>
          <a:xfrm>
            <a:off x="9737535" y="1770493"/>
            <a:ext cx="6896100" cy="3876675"/>
          </a:xfrm>
          <a:prstGeom prst="rect">
            <a:avLst/>
          </a:prstGeom>
        </p:spPr>
      </p:pic>
      <p:sp>
        <p:nvSpPr>
          <p:cNvPr id="32" name="Content Placeholder 2">
            <a:extLst>
              <a:ext uri="{FF2B5EF4-FFF2-40B4-BE49-F238E27FC236}">
                <a16:creationId xmlns:a16="http://schemas.microsoft.com/office/drawing/2014/main" id="{166F6A5D-CB88-4AE5-A82F-9F7377DD0A3B}"/>
              </a:ext>
            </a:extLst>
          </p:cNvPr>
          <p:cNvSpPr txBox="1">
            <a:spLocks/>
          </p:cNvSpPr>
          <p:nvPr/>
        </p:nvSpPr>
        <p:spPr>
          <a:xfrm>
            <a:off x="4736984" y="2312304"/>
            <a:ext cx="4181892" cy="36262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Example:</a:t>
            </a:r>
          </a:p>
          <a:p>
            <a:r>
              <a:rPr lang="en-US" sz="1800" dirty="0">
                <a:latin typeface="Calibri" panose="020F0502020204030204" pitchFamily="34" charset="0"/>
                <a:ea typeface="Calibri" panose="020F0502020204030204" pitchFamily="34" charset="0"/>
                <a:cs typeface="Times New Roman" panose="02020603050405020304" pitchFamily="18" charset="0"/>
              </a:rPr>
              <a:t>Connectivity: “</a:t>
            </a:r>
            <a:r>
              <a:rPr lang="en-US" sz="1800" b="0" i="0" u="none" strike="noStrike" baseline="0" dirty="0">
                <a:solidFill>
                  <a:srgbClr val="000000"/>
                </a:solidFill>
                <a:latin typeface="Calibri" panose="020F0502020204030204" pitchFamily="34" charset="0"/>
              </a:rPr>
              <a:t>To the maximum extent practicable, the vehicular and pedestrian circulation systems of the development should be designed to allow vehicular and pedestrian cross‐access between the site and adjacent parcels of land…”	</a:t>
            </a:r>
          </a:p>
        </p:txBody>
      </p:sp>
    </p:spTree>
    <p:extLst>
      <p:ext uri="{BB962C8B-B14F-4D97-AF65-F5344CB8AC3E}">
        <p14:creationId xmlns:p14="http://schemas.microsoft.com/office/powerpoint/2010/main" val="60648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Chapter 3: Zoning Districts Sec. 3-4 Commercial</a:t>
            </a:r>
          </a:p>
        </p:txBody>
      </p:sp>
      <p:pic>
        <p:nvPicPr>
          <p:cNvPr id="4" name="Picture 3">
            <a:extLst>
              <a:ext uri="{FF2B5EF4-FFF2-40B4-BE49-F238E27FC236}">
                <a16:creationId xmlns:a16="http://schemas.microsoft.com/office/drawing/2014/main" id="{6895FB6A-E226-4CEA-B5B0-022F2B0B3EFA}"/>
              </a:ext>
            </a:extLst>
          </p:cNvPr>
          <p:cNvPicPr>
            <a:picLocks noChangeAspect="1"/>
          </p:cNvPicPr>
          <p:nvPr/>
        </p:nvPicPr>
        <p:blipFill rotWithShape="1">
          <a:blip r:embed="rId3"/>
          <a:srcRect l="21731" r="22627"/>
          <a:stretch/>
        </p:blipFill>
        <p:spPr>
          <a:xfrm>
            <a:off x="314037" y="1204190"/>
            <a:ext cx="3379645" cy="1031009"/>
          </a:xfrm>
          <a:prstGeom prst="rect">
            <a:avLst/>
          </a:prstGeom>
        </p:spPr>
      </p:pic>
      <p:sp>
        <p:nvSpPr>
          <p:cNvPr id="15" name="Star: 5 Points 14">
            <a:extLst>
              <a:ext uri="{FF2B5EF4-FFF2-40B4-BE49-F238E27FC236}">
                <a16:creationId xmlns:a16="http://schemas.microsoft.com/office/drawing/2014/main" id="{EDDF543D-254A-4DA8-B1D3-9DF8043437C2}"/>
              </a:ext>
            </a:extLst>
          </p:cNvPr>
          <p:cNvSpPr/>
          <p:nvPr/>
        </p:nvSpPr>
        <p:spPr>
          <a:xfrm>
            <a:off x="517401" y="1449198"/>
            <a:ext cx="277925" cy="277925"/>
          </a:xfrm>
          <a:prstGeom prst="star5">
            <a:avLst/>
          </a:prstGeom>
          <a:solidFill>
            <a:srgbClr val="D5DCE4"/>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3C59DACD-5905-46D6-A973-2A90890F70D9}"/>
              </a:ext>
            </a:extLst>
          </p:cNvPr>
          <p:cNvSpPr txBox="1">
            <a:spLocks/>
          </p:cNvSpPr>
          <p:nvPr/>
        </p:nvSpPr>
        <p:spPr>
          <a:xfrm>
            <a:off x="517401" y="2463648"/>
            <a:ext cx="3379645" cy="37472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Commercial Special Office (CS)</a:t>
            </a:r>
          </a:p>
          <a:p>
            <a:r>
              <a:rPr lang="en-US" sz="1800" dirty="0">
                <a:latin typeface="Calibri" panose="020F0502020204030204" pitchFamily="34" charset="0"/>
                <a:ea typeface="Calibri" panose="020F0502020204030204" pitchFamily="34" charset="0"/>
                <a:cs typeface="Times New Roman" panose="02020603050405020304" pitchFamily="18" charset="0"/>
              </a:rPr>
              <a:t>Carries forward CS-2 from the transitional LDC, applied in a very limited area</a:t>
            </a:r>
          </a:p>
          <a:p>
            <a:r>
              <a:rPr lang="en-US" sz="1800" dirty="0">
                <a:latin typeface="Calibri" panose="020F0502020204030204" pitchFamily="34" charset="0"/>
                <a:ea typeface="Calibri" panose="020F0502020204030204" pitchFamily="34" charset="0"/>
                <a:cs typeface="Times New Roman" panose="02020603050405020304" pitchFamily="18" charset="0"/>
              </a:rPr>
              <a:t>Uses and dimensional standards generally carried forward from transitional LDC</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Star: 5 Points 25">
            <a:extLst>
              <a:ext uri="{FF2B5EF4-FFF2-40B4-BE49-F238E27FC236}">
                <a16:creationId xmlns:a16="http://schemas.microsoft.com/office/drawing/2014/main" id="{C1A34DBE-7B3C-408B-8240-F0E9F887D87F}"/>
              </a:ext>
            </a:extLst>
          </p:cNvPr>
          <p:cNvSpPr/>
          <p:nvPr/>
        </p:nvSpPr>
        <p:spPr>
          <a:xfrm>
            <a:off x="517401" y="1932536"/>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44ED5C8F-AA2D-46DC-AFD1-5C6234167E02}"/>
              </a:ext>
            </a:extLst>
          </p:cNvPr>
          <p:cNvSpPr txBox="1">
            <a:spLocks/>
          </p:cNvSpPr>
          <p:nvPr/>
        </p:nvSpPr>
        <p:spPr>
          <a:xfrm>
            <a:off x="4718196" y="2463648"/>
            <a:ext cx="3379645" cy="26045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Community Commercial (CC)</a:t>
            </a:r>
          </a:p>
          <a:p>
            <a:r>
              <a:rPr lang="en-US" sz="1800" dirty="0">
                <a:latin typeface="Calibri" panose="020F0502020204030204" pitchFamily="34" charset="0"/>
                <a:ea typeface="Calibri" panose="020F0502020204030204" pitchFamily="34" charset="0"/>
                <a:cs typeface="Times New Roman" panose="02020603050405020304" pitchFamily="18" charset="0"/>
              </a:rPr>
              <a:t>High quality, medium-scale, community-serving commercial development (particularly shopping centers)</a:t>
            </a:r>
          </a:p>
          <a:p>
            <a:r>
              <a:rPr lang="en-US" sz="1800" dirty="0">
                <a:latin typeface="Calibri" panose="020F0502020204030204" pitchFamily="34" charset="0"/>
                <a:ea typeface="Calibri" panose="020F0502020204030204" pitchFamily="34" charset="0"/>
                <a:cs typeface="Times New Roman" panose="02020603050405020304" pitchFamily="18" charset="0"/>
              </a:rPr>
              <a:t>Generally carried froward from transitional LDC</a:t>
            </a:r>
          </a:p>
        </p:txBody>
      </p:sp>
      <p:sp>
        <p:nvSpPr>
          <p:cNvPr id="20" name="Star: 5 Points 19">
            <a:extLst>
              <a:ext uri="{FF2B5EF4-FFF2-40B4-BE49-F238E27FC236}">
                <a16:creationId xmlns:a16="http://schemas.microsoft.com/office/drawing/2014/main" id="{D13D84CA-21C0-48B3-A86D-F9E45142BAF0}"/>
              </a:ext>
            </a:extLst>
          </p:cNvPr>
          <p:cNvSpPr/>
          <p:nvPr/>
        </p:nvSpPr>
        <p:spPr>
          <a:xfrm>
            <a:off x="517401" y="2489709"/>
            <a:ext cx="277925" cy="277925"/>
          </a:xfrm>
          <a:prstGeom prst="star5">
            <a:avLst/>
          </a:prstGeom>
          <a:solidFill>
            <a:srgbClr val="D5DCE4"/>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C3F27AD1-ED1D-4CB1-94C7-38EDF2B65FC5}"/>
              </a:ext>
            </a:extLst>
          </p:cNvPr>
          <p:cNvSpPr/>
          <p:nvPr/>
        </p:nvSpPr>
        <p:spPr>
          <a:xfrm>
            <a:off x="4718196" y="2489709"/>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F0516D-5F0A-425F-9051-AB23453297CD}"/>
              </a:ext>
            </a:extLst>
          </p:cNvPr>
          <p:cNvSpPr txBox="1"/>
          <p:nvPr/>
        </p:nvSpPr>
        <p:spPr>
          <a:xfrm>
            <a:off x="4851845" y="5049389"/>
            <a:ext cx="3952170" cy="738664"/>
          </a:xfrm>
          <a:prstGeom prst="rect">
            <a:avLst/>
          </a:prstGeom>
          <a:solidFill>
            <a:srgbClr val="D6E7CF"/>
          </a:solidFill>
        </p:spPr>
        <p:txBody>
          <a:bodyPr wrap="square">
            <a:spAutoFit/>
          </a:bodyPr>
          <a:lstStyle/>
          <a:p>
            <a:r>
              <a:rPr lang="en-US" sz="1400" b="1" i="0" u="none" strike="noStrike" baseline="0" dirty="0">
                <a:solidFill>
                  <a:srgbClr val="000000"/>
                </a:solidFill>
                <a:latin typeface="Arial" panose="020B0604020202020204" pitchFamily="34" charset="0"/>
              </a:rPr>
              <a:t>Note on commercial development: </a:t>
            </a:r>
          </a:p>
          <a:p>
            <a:r>
              <a:rPr lang="en-US" sz="1400" dirty="0">
                <a:latin typeface="Calibri" panose="020F0502020204030204" pitchFamily="34" charset="0"/>
                <a:ea typeface="Calibri" panose="020F0502020204030204" pitchFamily="34" charset="0"/>
                <a:cs typeface="Times New Roman" panose="02020603050405020304" pitchFamily="18" charset="0"/>
              </a:rPr>
              <a:t>All commercial development requiring a rezoning must be through planned development (4-112.A)</a:t>
            </a:r>
            <a:r>
              <a:rPr lang="en-US" sz="1400" b="0" i="0" u="none" strike="noStrike" baseline="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4283575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a:xfrm>
            <a:off x="457200" y="274638"/>
            <a:ext cx="8323006" cy="715962"/>
          </a:xfrm>
        </p:spPr>
        <p:txBody>
          <a:bodyPr/>
          <a:lstStyle/>
          <a:p>
            <a:r>
              <a:rPr lang="en-US" sz="2800" dirty="0">
                <a:latin typeface="+mj-lt"/>
              </a:rPr>
              <a:t>Chapter 3: Zoning Districts Sec. 3-5 Special Purpose</a:t>
            </a:r>
          </a:p>
        </p:txBody>
      </p:sp>
      <p:pic>
        <p:nvPicPr>
          <p:cNvPr id="5" name="Picture 4">
            <a:extLst>
              <a:ext uri="{FF2B5EF4-FFF2-40B4-BE49-F238E27FC236}">
                <a16:creationId xmlns:a16="http://schemas.microsoft.com/office/drawing/2014/main" id="{A916DD90-FC30-41A4-98BB-83272DBDBCA3}"/>
              </a:ext>
            </a:extLst>
          </p:cNvPr>
          <p:cNvPicPr>
            <a:picLocks noChangeAspect="1"/>
          </p:cNvPicPr>
          <p:nvPr/>
        </p:nvPicPr>
        <p:blipFill rotWithShape="1">
          <a:blip r:embed="rId3"/>
          <a:srcRect l="20096" r="19917"/>
          <a:stretch/>
        </p:blipFill>
        <p:spPr>
          <a:xfrm>
            <a:off x="234043" y="1139535"/>
            <a:ext cx="3580575" cy="827810"/>
          </a:xfrm>
          <a:prstGeom prst="rect">
            <a:avLst/>
          </a:prstGeom>
        </p:spPr>
      </p:pic>
      <p:sp>
        <p:nvSpPr>
          <p:cNvPr id="3" name="Content Placeholder 2">
            <a:extLst>
              <a:ext uri="{FF2B5EF4-FFF2-40B4-BE49-F238E27FC236}">
                <a16:creationId xmlns:a16="http://schemas.microsoft.com/office/drawing/2014/main" id="{F6781F8E-DA9A-4DFA-804E-F9FD4B00CEA2}"/>
              </a:ext>
            </a:extLst>
          </p:cNvPr>
          <p:cNvSpPr txBox="1">
            <a:spLocks/>
          </p:cNvSpPr>
          <p:nvPr/>
        </p:nvSpPr>
        <p:spPr>
          <a:xfrm>
            <a:off x="313429" y="2054673"/>
            <a:ext cx="3298563" cy="216340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Environmentally Critical (EC)</a:t>
            </a:r>
          </a:p>
          <a:p>
            <a:r>
              <a:rPr lang="en-US" sz="1800" dirty="0">
                <a:latin typeface="Calibri" panose="020F0502020204030204" pitchFamily="34" charset="0"/>
                <a:ea typeface="Calibri" panose="020F0502020204030204" pitchFamily="34" charset="0"/>
                <a:cs typeface="Times New Roman" panose="02020603050405020304" pitchFamily="18" charset="0"/>
              </a:rPr>
              <a:t>Carried forward from transitional LDC</a:t>
            </a:r>
          </a:p>
          <a:p>
            <a:r>
              <a:rPr lang="en-US" sz="1800" dirty="0">
                <a:latin typeface="Calibri" panose="020F0502020204030204" pitchFamily="34" charset="0"/>
                <a:ea typeface="Calibri" panose="020F0502020204030204" pitchFamily="34" charset="0"/>
                <a:cs typeface="Times New Roman" panose="02020603050405020304" pitchFamily="18" charset="0"/>
              </a:rPr>
              <a:t>Preserves critical environmentally sensitive lands</a:t>
            </a:r>
          </a:p>
          <a:p>
            <a:r>
              <a:rPr lang="en-US" sz="1800" dirty="0">
                <a:latin typeface="Calibri" panose="020F0502020204030204" pitchFamily="34" charset="0"/>
                <a:ea typeface="Calibri" panose="020F0502020204030204" pitchFamily="34" charset="0"/>
                <a:cs typeface="Times New Roman" panose="02020603050405020304" pitchFamily="18" charset="0"/>
              </a:rPr>
              <a:t>Limited number and types of  uses allowed (trails, hiking, fishing, canoeing, other passive outdoor activities, etc.)</a:t>
            </a:r>
          </a:p>
        </p:txBody>
      </p:sp>
      <p:sp>
        <p:nvSpPr>
          <p:cNvPr id="4" name="Star: 5 Points 3">
            <a:extLst>
              <a:ext uri="{FF2B5EF4-FFF2-40B4-BE49-F238E27FC236}">
                <a16:creationId xmlns:a16="http://schemas.microsoft.com/office/drawing/2014/main" id="{829E02C4-5485-4DA5-B3E9-E5E9EB18692F}"/>
              </a:ext>
            </a:extLst>
          </p:cNvPr>
          <p:cNvSpPr/>
          <p:nvPr/>
        </p:nvSpPr>
        <p:spPr>
          <a:xfrm>
            <a:off x="516055" y="1314193"/>
            <a:ext cx="277925" cy="277925"/>
          </a:xfrm>
          <a:prstGeom prst="star5">
            <a:avLst/>
          </a:prstGeom>
          <a:solidFill>
            <a:srgbClr val="D5DCE4"/>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F5AD2658-C4FC-4415-A9C7-0BF5E999F1F5}"/>
              </a:ext>
            </a:extLst>
          </p:cNvPr>
          <p:cNvSpPr/>
          <p:nvPr/>
        </p:nvSpPr>
        <p:spPr>
          <a:xfrm>
            <a:off x="516054" y="1602090"/>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1B78C931-B169-4A63-9139-84B576E97989}"/>
              </a:ext>
            </a:extLst>
          </p:cNvPr>
          <p:cNvSpPr/>
          <p:nvPr/>
        </p:nvSpPr>
        <p:spPr>
          <a:xfrm>
            <a:off x="308620" y="2116280"/>
            <a:ext cx="277925" cy="277925"/>
          </a:xfrm>
          <a:prstGeom prst="star5">
            <a:avLst/>
          </a:prstGeom>
          <a:solidFill>
            <a:srgbClr val="D5DCE4"/>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1EAA89BA-11BA-49B2-AD65-5D81C72D6A97}"/>
              </a:ext>
            </a:extLst>
          </p:cNvPr>
          <p:cNvSpPr txBox="1">
            <a:spLocks/>
          </p:cNvSpPr>
          <p:nvPr/>
        </p:nvSpPr>
        <p:spPr>
          <a:xfrm>
            <a:off x="4983348" y="1998838"/>
            <a:ext cx="3298563" cy="21634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Parks and Community Facilities (P)</a:t>
            </a:r>
          </a:p>
          <a:p>
            <a:r>
              <a:rPr lang="en-US" sz="1800" dirty="0">
                <a:latin typeface="Calibri" panose="020F0502020204030204" pitchFamily="34" charset="0"/>
                <a:ea typeface="Calibri" panose="020F0502020204030204" pitchFamily="34" charset="0"/>
                <a:cs typeface="Times New Roman" panose="02020603050405020304" pitchFamily="18" charset="0"/>
              </a:rPr>
              <a:t>Primarily public lands</a:t>
            </a:r>
          </a:p>
          <a:p>
            <a:r>
              <a:rPr lang="en-US" sz="1800" dirty="0">
                <a:latin typeface="+mn-lt"/>
                <a:ea typeface="Calibri" panose="020F0502020204030204" pitchFamily="34" charset="0"/>
                <a:cs typeface="Times New Roman" panose="02020603050405020304" pitchFamily="18" charset="0"/>
              </a:rPr>
              <a:t>Land for active and passive recreation, and for public buildings such as government offices, libraries, and schools</a:t>
            </a:r>
          </a:p>
        </p:txBody>
      </p:sp>
      <p:sp>
        <p:nvSpPr>
          <p:cNvPr id="8" name="Star: 5 Points 7">
            <a:extLst>
              <a:ext uri="{FF2B5EF4-FFF2-40B4-BE49-F238E27FC236}">
                <a16:creationId xmlns:a16="http://schemas.microsoft.com/office/drawing/2014/main" id="{BFED7CB7-3EC5-413C-9257-13232534E732}"/>
              </a:ext>
            </a:extLst>
          </p:cNvPr>
          <p:cNvSpPr/>
          <p:nvPr/>
        </p:nvSpPr>
        <p:spPr>
          <a:xfrm>
            <a:off x="4998754" y="2058873"/>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ECD7C2B-61A6-4E83-999B-EF10712CDD6B}"/>
              </a:ext>
            </a:extLst>
          </p:cNvPr>
          <p:cNvPicPr>
            <a:picLocks noChangeAspect="1"/>
          </p:cNvPicPr>
          <p:nvPr/>
        </p:nvPicPr>
        <p:blipFill rotWithShape="1">
          <a:blip r:embed="rId4"/>
          <a:srcRect l="-1" t="24541" r="26836"/>
          <a:stretch/>
        </p:blipFill>
        <p:spPr>
          <a:xfrm>
            <a:off x="318901" y="4229100"/>
            <a:ext cx="3719699" cy="1676399"/>
          </a:xfrm>
          <a:prstGeom prst="rect">
            <a:avLst/>
          </a:prstGeom>
        </p:spPr>
      </p:pic>
      <p:pic>
        <p:nvPicPr>
          <p:cNvPr id="23" name="Picture 22">
            <a:extLst>
              <a:ext uri="{FF2B5EF4-FFF2-40B4-BE49-F238E27FC236}">
                <a16:creationId xmlns:a16="http://schemas.microsoft.com/office/drawing/2014/main" id="{C3E2643F-B737-4454-896E-30FAA472A65A}"/>
              </a:ext>
            </a:extLst>
          </p:cNvPr>
          <p:cNvPicPr>
            <a:picLocks noChangeAspect="1"/>
          </p:cNvPicPr>
          <p:nvPr/>
        </p:nvPicPr>
        <p:blipFill rotWithShape="1">
          <a:blip r:embed="rId5"/>
          <a:srcRect l="8284" t="6840" r="9267" b="19081"/>
          <a:stretch/>
        </p:blipFill>
        <p:spPr>
          <a:xfrm>
            <a:off x="4711700" y="4229099"/>
            <a:ext cx="4193708" cy="1676399"/>
          </a:xfrm>
          <a:prstGeom prst="rect">
            <a:avLst/>
          </a:prstGeom>
        </p:spPr>
      </p:pic>
    </p:spTree>
    <p:extLst>
      <p:ext uri="{BB962C8B-B14F-4D97-AF65-F5344CB8AC3E}">
        <p14:creationId xmlns:p14="http://schemas.microsoft.com/office/powerpoint/2010/main" val="3746565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a:xfrm>
            <a:off x="209379" y="248112"/>
            <a:ext cx="4221935" cy="715962"/>
          </a:xfrm>
        </p:spPr>
        <p:txBody>
          <a:bodyPr/>
          <a:lstStyle/>
          <a:p>
            <a:r>
              <a:rPr lang="en-US" sz="2800" dirty="0">
                <a:latin typeface="+mj-lt"/>
              </a:rPr>
              <a:t>Chapter 3: Zoning Districts</a:t>
            </a:r>
          </a:p>
        </p:txBody>
      </p:sp>
      <p:sp>
        <p:nvSpPr>
          <p:cNvPr id="12" name="Rectangle 11">
            <a:extLst>
              <a:ext uri="{FF2B5EF4-FFF2-40B4-BE49-F238E27FC236}">
                <a16:creationId xmlns:a16="http://schemas.microsoft.com/office/drawing/2014/main" id="{9668276D-15BD-4A10-9D8A-5E96C35E55E7}"/>
              </a:ext>
            </a:extLst>
          </p:cNvPr>
          <p:cNvSpPr/>
          <p:nvPr/>
        </p:nvSpPr>
        <p:spPr>
          <a:xfrm>
            <a:off x="127000" y="1082963"/>
            <a:ext cx="4149436" cy="304800"/>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Sec. 3-6 Legacy Districts</a:t>
            </a:r>
          </a:p>
        </p:txBody>
      </p:sp>
      <p:pic>
        <p:nvPicPr>
          <p:cNvPr id="7" name="Picture 6">
            <a:extLst>
              <a:ext uri="{FF2B5EF4-FFF2-40B4-BE49-F238E27FC236}">
                <a16:creationId xmlns:a16="http://schemas.microsoft.com/office/drawing/2014/main" id="{872031A9-96A9-4083-B4E7-8FB56B3BD8A4}"/>
              </a:ext>
            </a:extLst>
          </p:cNvPr>
          <p:cNvPicPr>
            <a:picLocks noChangeAspect="1"/>
          </p:cNvPicPr>
          <p:nvPr/>
        </p:nvPicPr>
        <p:blipFill>
          <a:blip r:embed="rId2"/>
          <a:stretch>
            <a:fillRect/>
          </a:stretch>
        </p:blipFill>
        <p:spPr>
          <a:xfrm>
            <a:off x="4457700" y="274638"/>
            <a:ext cx="4476920" cy="5775037"/>
          </a:xfrm>
          <a:prstGeom prst="rect">
            <a:avLst/>
          </a:prstGeom>
          <a:ln>
            <a:solidFill>
              <a:schemeClr val="tx1">
                <a:lumMod val="50000"/>
                <a:lumOff val="50000"/>
              </a:schemeClr>
            </a:solidFill>
          </a:ln>
        </p:spPr>
      </p:pic>
      <p:sp>
        <p:nvSpPr>
          <p:cNvPr id="11" name="Content Placeholder 2">
            <a:extLst>
              <a:ext uri="{FF2B5EF4-FFF2-40B4-BE49-F238E27FC236}">
                <a16:creationId xmlns:a16="http://schemas.microsoft.com/office/drawing/2014/main" id="{A3073E23-2D4F-4AC2-B44D-BA72DEB0A190}"/>
              </a:ext>
            </a:extLst>
          </p:cNvPr>
          <p:cNvSpPr txBox="1">
            <a:spLocks/>
          </p:cNvSpPr>
          <p:nvPr/>
        </p:nvSpPr>
        <p:spPr>
          <a:xfrm>
            <a:off x="127000" y="1500908"/>
            <a:ext cx="2961409" cy="385618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mn-lt"/>
              </a:rPr>
              <a:t>PUD and RPD-CPD Districts </a:t>
            </a:r>
            <a:r>
              <a:rPr lang="en-US" sz="1800" dirty="0">
                <a:latin typeface="+mn-lt"/>
              </a:rPr>
              <a:t> Recognizes older designations approved by Lee County; placed on Official Zoning Map, but not  allowed as new districts</a:t>
            </a:r>
          </a:p>
          <a:p>
            <a:r>
              <a:rPr lang="en-US" sz="1800" dirty="0">
                <a:latin typeface="+mn-lt"/>
              </a:rPr>
              <a:t>Existing PUDs and RPD-CPDs will be regulated by the ordinances adopted when they were established, or any amendments. The specific districts (and their ordinances) are listed in the section</a:t>
            </a:r>
          </a:p>
        </p:txBody>
      </p:sp>
      <p:sp>
        <p:nvSpPr>
          <p:cNvPr id="15" name="Rectangle 14">
            <a:extLst>
              <a:ext uri="{FF2B5EF4-FFF2-40B4-BE49-F238E27FC236}">
                <a16:creationId xmlns:a16="http://schemas.microsoft.com/office/drawing/2014/main" id="{02E25600-B772-4221-8C8E-7F0F2FCF78D1}"/>
              </a:ext>
            </a:extLst>
          </p:cNvPr>
          <p:cNvSpPr/>
          <p:nvPr/>
        </p:nvSpPr>
        <p:spPr>
          <a:xfrm>
            <a:off x="3088409" y="2474162"/>
            <a:ext cx="1732973" cy="1275802"/>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solidFill>
                  <a:sysClr val="windowText" lastClr="000000"/>
                </a:solidFill>
              </a:rPr>
              <a:t>3-603: </a:t>
            </a:r>
            <a:r>
              <a:rPr lang="en-US" sz="1400" dirty="0">
                <a:solidFill>
                  <a:sysClr val="windowText" lastClr="000000"/>
                </a:solidFill>
              </a:rPr>
              <a:t> incorporating Breckenridge, The Lakes of Estero, The Vines, and Wildcat Run PUDs</a:t>
            </a:r>
          </a:p>
        </p:txBody>
      </p:sp>
      <p:sp>
        <p:nvSpPr>
          <p:cNvPr id="18" name="Rectangle 17">
            <a:extLst>
              <a:ext uri="{FF2B5EF4-FFF2-40B4-BE49-F238E27FC236}">
                <a16:creationId xmlns:a16="http://schemas.microsoft.com/office/drawing/2014/main" id="{D74B632A-8C8D-4CF7-B639-9B36221ABD35}"/>
              </a:ext>
            </a:extLst>
          </p:cNvPr>
          <p:cNvSpPr/>
          <p:nvPr/>
        </p:nvSpPr>
        <p:spPr>
          <a:xfrm>
            <a:off x="3088409" y="3868853"/>
            <a:ext cx="1732973" cy="835891"/>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solidFill>
                  <a:sysClr val="windowText" lastClr="000000"/>
                </a:solidFill>
              </a:rPr>
              <a:t>3-604: </a:t>
            </a:r>
            <a:r>
              <a:rPr lang="en-US" sz="1400" dirty="0">
                <a:solidFill>
                  <a:sysClr val="windowText" lastClr="000000"/>
                </a:solidFill>
              </a:rPr>
              <a:t> Incorporating Pelican Landing RPD/CPD</a:t>
            </a:r>
          </a:p>
        </p:txBody>
      </p:sp>
    </p:spTree>
    <p:extLst>
      <p:ext uri="{BB962C8B-B14F-4D97-AF65-F5344CB8AC3E}">
        <p14:creationId xmlns:p14="http://schemas.microsoft.com/office/powerpoint/2010/main" val="4234635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7688F1-58EF-404A-A5BB-7002A6C3C063}"/>
              </a:ext>
            </a:extLst>
          </p:cNvPr>
          <p:cNvPicPr>
            <a:picLocks noChangeAspect="1"/>
          </p:cNvPicPr>
          <p:nvPr/>
        </p:nvPicPr>
        <p:blipFill rotWithShape="1">
          <a:blip r:embed="rId3"/>
          <a:srcRect t="1" b="991"/>
          <a:stretch/>
        </p:blipFill>
        <p:spPr>
          <a:xfrm>
            <a:off x="4248806" y="306403"/>
            <a:ext cx="3417802" cy="4392597"/>
          </a:xfrm>
          <a:prstGeom prst="rect">
            <a:avLst/>
          </a:prstGeom>
          <a:ln>
            <a:solidFill>
              <a:schemeClr val="tx1">
                <a:lumMod val="50000"/>
                <a:lumOff val="50000"/>
              </a:schemeClr>
            </a:solidFill>
          </a:ln>
        </p:spPr>
      </p:pic>
      <p:sp>
        <p:nvSpPr>
          <p:cNvPr id="2" name="Title 1"/>
          <p:cNvSpPr>
            <a:spLocks noGrp="1"/>
          </p:cNvSpPr>
          <p:nvPr>
            <p:ph type="title"/>
          </p:nvPr>
        </p:nvSpPr>
        <p:spPr>
          <a:xfrm>
            <a:off x="457200" y="228600"/>
            <a:ext cx="4953000" cy="762000"/>
          </a:xfrm>
        </p:spPr>
        <p:txBody>
          <a:bodyPr>
            <a:normAutofit/>
          </a:bodyPr>
          <a:lstStyle/>
          <a:p>
            <a:r>
              <a:rPr lang="en-US" sz="3200" dirty="0">
                <a:solidFill>
                  <a:schemeClr val="bg1"/>
                </a:solidFill>
                <a:latin typeface="+mj-lt"/>
              </a:rPr>
              <a:t>Overview</a:t>
            </a:r>
          </a:p>
        </p:txBody>
      </p:sp>
      <p:sp>
        <p:nvSpPr>
          <p:cNvPr id="3" name="Content Placeholder 2"/>
          <p:cNvSpPr>
            <a:spLocks noGrp="1"/>
          </p:cNvSpPr>
          <p:nvPr>
            <p:ph idx="1"/>
          </p:nvPr>
        </p:nvSpPr>
        <p:spPr>
          <a:xfrm>
            <a:off x="287439" y="1545021"/>
            <a:ext cx="3417801" cy="2858813"/>
          </a:xfrm>
        </p:spPr>
        <p:txBody>
          <a:bodyPr>
            <a:normAutofit fontScale="92500" lnSpcReduction="20000"/>
          </a:bodyPr>
          <a:lstStyle/>
          <a:p>
            <a:r>
              <a:rPr lang="en-US" sz="2800" dirty="0">
                <a:latin typeface="+mn-lt"/>
              </a:rPr>
              <a:t>Background</a:t>
            </a:r>
          </a:p>
          <a:p>
            <a:r>
              <a:rPr lang="en-US" sz="2800" dirty="0">
                <a:latin typeface="+mn-lt"/>
              </a:rPr>
              <a:t>Code Organization</a:t>
            </a:r>
          </a:p>
          <a:p>
            <a:r>
              <a:rPr lang="en-US" sz="2800" dirty="0">
                <a:latin typeface="+mn-lt"/>
              </a:rPr>
              <a:t>Review of Zoning Chapters</a:t>
            </a:r>
          </a:p>
          <a:p>
            <a:r>
              <a:rPr lang="en-US" sz="2800" dirty="0">
                <a:latin typeface="+mn-lt"/>
              </a:rPr>
              <a:t>Next Steps</a:t>
            </a:r>
          </a:p>
          <a:p>
            <a:r>
              <a:rPr lang="en-US" sz="2800" dirty="0">
                <a:latin typeface="+mn-lt"/>
              </a:rPr>
              <a:t>Questions and Comments</a:t>
            </a:r>
          </a:p>
          <a:p>
            <a:endParaRPr lang="en-US" sz="2800" dirty="0">
              <a:latin typeface="+mn-lt"/>
            </a:endParaRPr>
          </a:p>
          <a:p>
            <a:pPr marL="0" indent="0">
              <a:buNone/>
            </a:pPr>
            <a:endParaRPr lang="en-US" sz="2800" dirty="0">
              <a:latin typeface="+mn-lt"/>
            </a:endParaRPr>
          </a:p>
        </p:txBody>
      </p:sp>
      <p:sp>
        <p:nvSpPr>
          <p:cNvPr id="11" name="TextBox 10">
            <a:extLst>
              <a:ext uri="{FF2B5EF4-FFF2-40B4-BE49-F238E27FC236}">
                <a16:creationId xmlns:a16="http://schemas.microsoft.com/office/drawing/2014/main" id="{EA664EB3-1714-4DBF-99E5-5C4B81D40DBF}"/>
              </a:ext>
            </a:extLst>
          </p:cNvPr>
          <p:cNvSpPr txBox="1"/>
          <p:nvPr/>
        </p:nvSpPr>
        <p:spPr>
          <a:xfrm>
            <a:off x="0" y="4935071"/>
            <a:ext cx="9144000" cy="923330"/>
          </a:xfrm>
          <a:prstGeom prst="rect">
            <a:avLst/>
          </a:prstGeom>
          <a:solidFill>
            <a:srgbClr val="D6E7CF"/>
          </a:solidFill>
          <a:ln>
            <a:noFill/>
          </a:ln>
        </p:spPr>
        <p:txBody>
          <a:bodyPr wrap="square">
            <a:spAutoFit/>
          </a:bodyPr>
          <a:lstStyle/>
          <a:p>
            <a:pPr algn="ctr"/>
            <a:r>
              <a:rPr lang="en-US" dirty="0"/>
              <a:t>The LDC Module and the Proposed Zoning Map discussed in </a:t>
            </a:r>
          </a:p>
          <a:p>
            <a:pPr algn="ctr"/>
            <a:r>
              <a:rPr lang="en-US" dirty="0"/>
              <a:t>this presentation are available to the public at: </a:t>
            </a:r>
          </a:p>
          <a:p>
            <a:pPr algn="ctr"/>
            <a:r>
              <a:rPr lang="en-US" b="1" dirty="0"/>
              <a:t>https://estero-fl.gov/land-development-code/</a:t>
            </a:r>
          </a:p>
        </p:txBody>
      </p:sp>
    </p:spTree>
    <p:extLst>
      <p:ext uri="{BB962C8B-B14F-4D97-AF65-F5344CB8AC3E}">
        <p14:creationId xmlns:p14="http://schemas.microsoft.com/office/powerpoint/2010/main" val="933793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a:xfrm>
            <a:off x="193964" y="274638"/>
            <a:ext cx="8240910" cy="715962"/>
          </a:xfrm>
        </p:spPr>
        <p:txBody>
          <a:bodyPr/>
          <a:lstStyle/>
          <a:p>
            <a:r>
              <a:rPr lang="en-US" sz="2600" dirty="0">
                <a:latin typeface="+mj-lt"/>
              </a:rPr>
              <a:t>Chapter 3: Zoning Districts Sec. 3-7 Planned Development</a:t>
            </a:r>
          </a:p>
        </p:txBody>
      </p:sp>
      <p:pic>
        <p:nvPicPr>
          <p:cNvPr id="18" name="Picture 17">
            <a:extLst>
              <a:ext uri="{FF2B5EF4-FFF2-40B4-BE49-F238E27FC236}">
                <a16:creationId xmlns:a16="http://schemas.microsoft.com/office/drawing/2014/main" id="{95672622-6F79-4159-8497-5AC5DDB8A464}"/>
              </a:ext>
            </a:extLst>
          </p:cNvPr>
          <p:cNvPicPr>
            <a:picLocks noChangeAspect="1"/>
          </p:cNvPicPr>
          <p:nvPr/>
        </p:nvPicPr>
        <p:blipFill rotWithShape="1">
          <a:blip r:embed="rId2"/>
          <a:srcRect l="14884" r="15954"/>
          <a:stretch/>
        </p:blipFill>
        <p:spPr>
          <a:xfrm>
            <a:off x="193963" y="1162627"/>
            <a:ext cx="3583709" cy="1447800"/>
          </a:xfrm>
          <a:prstGeom prst="rect">
            <a:avLst/>
          </a:prstGeom>
        </p:spPr>
      </p:pic>
      <p:pic>
        <p:nvPicPr>
          <p:cNvPr id="4" name="Picture 3">
            <a:extLst>
              <a:ext uri="{FF2B5EF4-FFF2-40B4-BE49-F238E27FC236}">
                <a16:creationId xmlns:a16="http://schemas.microsoft.com/office/drawing/2014/main" id="{3FCFF102-A875-4490-B6A9-F5227C13FA22}"/>
              </a:ext>
            </a:extLst>
          </p:cNvPr>
          <p:cNvPicPr>
            <a:picLocks noChangeAspect="1"/>
          </p:cNvPicPr>
          <p:nvPr/>
        </p:nvPicPr>
        <p:blipFill rotWithShape="1">
          <a:blip r:embed="rId3"/>
          <a:srcRect l="41389" r="1"/>
          <a:stretch/>
        </p:blipFill>
        <p:spPr>
          <a:xfrm>
            <a:off x="4515436" y="3055785"/>
            <a:ext cx="4292600" cy="2619389"/>
          </a:xfrm>
          <a:prstGeom prst="rect">
            <a:avLst/>
          </a:prstGeom>
        </p:spPr>
      </p:pic>
      <p:sp>
        <p:nvSpPr>
          <p:cNvPr id="10" name="Content Placeholder 2">
            <a:extLst>
              <a:ext uri="{FF2B5EF4-FFF2-40B4-BE49-F238E27FC236}">
                <a16:creationId xmlns:a16="http://schemas.microsoft.com/office/drawing/2014/main" id="{FC0E4419-4417-43CB-BB48-A7464DBA3C4F}"/>
              </a:ext>
            </a:extLst>
          </p:cNvPr>
          <p:cNvSpPr txBox="1">
            <a:spLocks/>
          </p:cNvSpPr>
          <p:nvPr/>
        </p:nvSpPr>
        <p:spPr>
          <a:xfrm>
            <a:off x="68031" y="3107854"/>
            <a:ext cx="4382091" cy="2515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latin typeface="Calibri" panose="020F0502020204030204" pitchFamily="34" charset="0"/>
                <a:ea typeface="Calibri" panose="020F0502020204030204" pitchFamily="34" charset="0"/>
                <a:cs typeface="Times New Roman" panose="02020603050405020304" pitchFamily="18" charset="0"/>
              </a:rPr>
              <a:t>Carried forward from transitional LDC, with refinements to implement Comprehensive Plan</a:t>
            </a:r>
          </a:p>
          <a:p>
            <a:r>
              <a:rPr lang="en-US" sz="1800" dirty="0">
                <a:latin typeface="Calibri" panose="020F0502020204030204" pitchFamily="34" charset="0"/>
                <a:ea typeface="Calibri" panose="020F0502020204030204" pitchFamily="34" charset="0"/>
                <a:cs typeface="Times New Roman" panose="02020603050405020304" pitchFamily="18" charset="0"/>
              </a:rPr>
              <a:t>All PD Districts must have a Master Concept Plan, a PD Phasing Plan (if phasing proposed) and a Pattern Book.</a:t>
            </a:r>
          </a:p>
          <a:p>
            <a:r>
              <a:rPr lang="en-US" sz="1800" dirty="0">
                <a:latin typeface="Calibri" panose="020F0502020204030204" pitchFamily="34" charset="0"/>
                <a:ea typeface="Calibri" panose="020F0502020204030204" pitchFamily="34" charset="0"/>
                <a:cs typeface="Times New Roman" panose="02020603050405020304" pitchFamily="18" charset="0"/>
              </a:rPr>
              <a:t>Underground utilities for new development</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7435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5672622-6F79-4159-8497-5AC5DDB8A464}"/>
              </a:ext>
            </a:extLst>
          </p:cNvPr>
          <p:cNvPicPr>
            <a:picLocks noChangeAspect="1"/>
          </p:cNvPicPr>
          <p:nvPr/>
        </p:nvPicPr>
        <p:blipFill rotWithShape="1">
          <a:blip r:embed="rId2"/>
          <a:srcRect l="14884" r="15954"/>
          <a:stretch/>
        </p:blipFill>
        <p:spPr>
          <a:xfrm>
            <a:off x="193963" y="1162627"/>
            <a:ext cx="3583709" cy="1447800"/>
          </a:xfrm>
          <a:prstGeom prst="rect">
            <a:avLst/>
          </a:prstGeom>
        </p:spPr>
      </p:pic>
      <p:sp>
        <p:nvSpPr>
          <p:cNvPr id="10" name="Content Placeholder 2">
            <a:extLst>
              <a:ext uri="{FF2B5EF4-FFF2-40B4-BE49-F238E27FC236}">
                <a16:creationId xmlns:a16="http://schemas.microsoft.com/office/drawing/2014/main" id="{FC0E4419-4417-43CB-BB48-A7464DBA3C4F}"/>
              </a:ext>
            </a:extLst>
          </p:cNvPr>
          <p:cNvSpPr txBox="1">
            <a:spLocks/>
          </p:cNvSpPr>
          <p:nvPr/>
        </p:nvSpPr>
        <p:spPr>
          <a:xfrm>
            <a:off x="189910" y="2782453"/>
            <a:ext cx="3583710" cy="29129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Limited Deviation for Flexibility</a:t>
            </a:r>
          </a:p>
          <a:p>
            <a:r>
              <a:rPr lang="en-US" sz="1800" dirty="0">
                <a:latin typeface="Calibri" panose="020F0502020204030204" pitchFamily="34" charset="0"/>
                <a:ea typeface="Calibri" panose="020F0502020204030204" pitchFamily="34" charset="0"/>
                <a:cs typeface="Times New Roman" panose="02020603050405020304" pitchFamily="18" charset="0"/>
              </a:rPr>
              <a:t>Flexibility of standards to benefit development quality and design is a feature of planned developments. </a:t>
            </a:r>
          </a:p>
          <a:p>
            <a:r>
              <a:rPr lang="en-US" sz="1800" dirty="0">
                <a:latin typeface="Calibri" panose="020F0502020204030204" pitchFamily="34" charset="0"/>
                <a:ea typeface="Calibri" panose="020F0502020204030204" pitchFamily="34" charset="0"/>
                <a:cs typeface="Times New Roman" panose="02020603050405020304" pitchFamily="18" charset="0"/>
              </a:rPr>
              <a:t>Each district includes a table and additional language clearly describing what standards can be deviated from.</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E49AB29-3E97-4E79-AFA4-F7C6349A0B99}"/>
              </a:ext>
            </a:extLst>
          </p:cNvPr>
          <p:cNvPicPr>
            <a:picLocks noChangeAspect="1"/>
          </p:cNvPicPr>
          <p:nvPr/>
        </p:nvPicPr>
        <p:blipFill>
          <a:blip r:embed="rId3"/>
          <a:stretch>
            <a:fillRect/>
          </a:stretch>
        </p:blipFill>
        <p:spPr>
          <a:xfrm>
            <a:off x="3893061" y="2610427"/>
            <a:ext cx="5250939" cy="3371273"/>
          </a:xfrm>
          <a:prstGeom prst="rect">
            <a:avLst/>
          </a:prstGeom>
        </p:spPr>
      </p:pic>
      <p:sp>
        <p:nvSpPr>
          <p:cNvPr id="8" name="Title 1">
            <a:extLst>
              <a:ext uri="{FF2B5EF4-FFF2-40B4-BE49-F238E27FC236}">
                <a16:creationId xmlns:a16="http://schemas.microsoft.com/office/drawing/2014/main" id="{6AF66472-CBFE-4729-AE53-38336E3BC17F}"/>
              </a:ext>
            </a:extLst>
          </p:cNvPr>
          <p:cNvSpPr>
            <a:spLocks noGrp="1"/>
          </p:cNvSpPr>
          <p:nvPr>
            <p:ph type="title"/>
          </p:nvPr>
        </p:nvSpPr>
        <p:spPr>
          <a:xfrm>
            <a:off x="193964" y="274638"/>
            <a:ext cx="8240910" cy="715962"/>
          </a:xfrm>
        </p:spPr>
        <p:txBody>
          <a:bodyPr/>
          <a:lstStyle/>
          <a:p>
            <a:r>
              <a:rPr lang="en-US" sz="2600" dirty="0">
                <a:latin typeface="+mj-lt"/>
              </a:rPr>
              <a:t>Chapter 3: Zoning Districts Sec. 3-7 Planned Development</a:t>
            </a:r>
          </a:p>
        </p:txBody>
      </p:sp>
    </p:spTree>
    <p:extLst>
      <p:ext uri="{BB962C8B-B14F-4D97-AF65-F5344CB8AC3E}">
        <p14:creationId xmlns:p14="http://schemas.microsoft.com/office/powerpoint/2010/main" val="3910584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5672622-6F79-4159-8497-5AC5DDB8A464}"/>
              </a:ext>
            </a:extLst>
          </p:cNvPr>
          <p:cNvPicPr>
            <a:picLocks noChangeAspect="1"/>
          </p:cNvPicPr>
          <p:nvPr/>
        </p:nvPicPr>
        <p:blipFill rotWithShape="1">
          <a:blip r:embed="rId2"/>
          <a:srcRect l="14884" r="15954"/>
          <a:stretch/>
        </p:blipFill>
        <p:spPr>
          <a:xfrm>
            <a:off x="193963" y="1162627"/>
            <a:ext cx="4450022" cy="1797786"/>
          </a:xfrm>
          <a:prstGeom prst="rect">
            <a:avLst/>
          </a:prstGeom>
        </p:spPr>
      </p:pic>
      <p:sp>
        <p:nvSpPr>
          <p:cNvPr id="6" name="Content Placeholder 2">
            <a:extLst>
              <a:ext uri="{FF2B5EF4-FFF2-40B4-BE49-F238E27FC236}">
                <a16:creationId xmlns:a16="http://schemas.microsoft.com/office/drawing/2014/main" id="{D24B0146-30B4-4C48-AD9D-1D44DE6D7C23}"/>
              </a:ext>
            </a:extLst>
          </p:cNvPr>
          <p:cNvSpPr txBox="1">
            <a:spLocks/>
          </p:cNvSpPr>
          <p:nvPr/>
        </p:nvSpPr>
        <p:spPr>
          <a:xfrm>
            <a:off x="4983436" y="1332614"/>
            <a:ext cx="3379645" cy="37472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Estero Planned Development (EPD)</a:t>
            </a:r>
          </a:p>
          <a:p>
            <a:r>
              <a:rPr lang="en-US" sz="1800" dirty="0">
                <a:latin typeface="Calibri" panose="020F0502020204030204" pitchFamily="34" charset="0"/>
                <a:ea typeface="Calibri" panose="020F0502020204030204" pitchFamily="34" charset="0"/>
                <a:cs typeface="Times New Roman" panose="02020603050405020304" pitchFamily="18" charset="0"/>
              </a:rPr>
              <a:t>Carries forward and refines the planned development created for the Village Center</a:t>
            </a:r>
          </a:p>
          <a:p>
            <a:r>
              <a:rPr lang="en-US" sz="1800" dirty="0">
                <a:latin typeface="Calibri" panose="020F0502020204030204" pitchFamily="34" charset="0"/>
                <a:ea typeface="Calibri" panose="020F0502020204030204" pitchFamily="34" charset="0"/>
                <a:cs typeface="Times New Roman" panose="02020603050405020304" pitchFamily="18" charset="0"/>
              </a:rPr>
              <a:t>Four “tiers” of development</a:t>
            </a:r>
          </a:p>
          <a:p>
            <a:r>
              <a:rPr lang="en-US" sz="1800" b="1" dirty="0">
                <a:latin typeface="Calibri" panose="020F0502020204030204" pitchFamily="34" charset="0"/>
                <a:ea typeface="Calibri" panose="020F0502020204030204" pitchFamily="34" charset="0"/>
                <a:cs typeface="Times New Roman" panose="02020603050405020304" pitchFamily="18" charset="0"/>
              </a:rPr>
              <a:t>Compact Communities Planned Development (CCPD)</a:t>
            </a:r>
          </a:p>
          <a:p>
            <a:r>
              <a:rPr lang="en-US" sz="1800" dirty="0">
                <a:latin typeface="Calibri" panose="020F0502020204030204" pitchFamily="34" charset="0"/>
                <a:ea typeface="Calibri" panose="020F0502020204030204" pitchFamily="34" charset="0"/>
                <a:cs typeface="Times New Roman" panose="02020603050405020304" pitchFamily="18" charset="0"/>
              </a:rPr>
              <a:t>Chapter 32  of the transitional LDC Incorporated by reference to allow its use in Tier 4 of EPD</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2D5D6BB0-41AE-4EF4-9A64-EC9EE5569146}"/>
              </a:ext>
            </a:extLst>
          </p:cNvPr>
          <p:cNvSpPr txBox="1">
            <a:spLocks/>
          </p:cNvSpPr>
          <p:nvPr/>
        </p:nvSpPr>
        <p:spPr>
          <a:xfrm>
            <a:off x="472238" y="3206233"/>
            <a:ext cx="4099762" cy="26045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Mixed Use Planned Development (MPD)</a:t>
            </a:r>
          </a:p>
          <a:p>
            <a:r>
              <a:rPr lang="en-US" sz="1800" dirty="0">
                <a:latin typeface="Calibri" panose="020F0502020204030204" pitchFamily="34" charset="0"/>
                <a:ea typeface="Calibri" panose="020F0502020204030204" pitchFamily="34" charset="0"/>
                <a:cs typeface="Times New Roman" panose="02020603050405020304" pitchFamily="18" charset="0"/>
              </a:rPr>
              <a:t>Encourages use mixing and pedestrian friendly development</a:t>
            </a:r>
          </a:p>
          <a:p>
            <a:r>
              <a:rPr lang="en-US" sz="1800" dirty="0">
                <a:latin typeface="Calibri" panose="020F0502020204030204" pitchFamily="34" charset="0"/>
                <a:ea typeface="Calibri" panose="020F0502020204030204" pitchFamily="34" charset="0"/>
                <a:cs typeface="Times New Roman" panose="02020603050405020304" pitchFamily="18" charset="0"/>
              </a:rPr>
              <a:t>Refined to allow development option for Transitional Mixed-Use future land use map designation from the Comprehensive Plan </a:t>
            </a:r>
          </a:p>
          <a:p>
            <a:r>
              <a:rPr lang="en-US" sz="1800" dirty="0">
                <a:latin typeface="Calibri" panose="020F0502020204030204" pitchFamily="34" charset="0"/>
                <a:ea typeface="Calibri" panose="020F0502020204030204" pitchFamily="34" charset="0"/>
                <a:cs typeface="Times New Roman" panose="02020603050405020304" pitchFamily="18" charset="0"/>
              </a:rPr>
              <a:t>Includes Bonus Density standards for lands designated  Transitional Mixed Use in Plan</a:t>
            </a:r>
          </a:p>
        </p:txBody>
      </p:sp>
      <p:sp>
        <p:nvSpPr>
          <p:cNvPr id="10" name="Star: 5 Points 9">
            <a:extLst>
              <a:ext uri="{FF2B5EF4-FFF2-40B4-BE49-F238E27FC236}">
                <a16:creationId xmlns:a16="http://schemas.microsoft.com/office/drawing/2014/main" id="{7D0BC109-FB59-4F89-9EB4-AD03C81AC78B}"/>
              </a:ext>
            </a:extLst>
          </p:cNvPr>
          <p:cNvSpPr/>
          <p:nvPr/>
        </p:nvSpPr>
        <p:spPr>
          <a:xfrm>
            <a:off x="457200" y="3290037"/>
            <a:ext cx="277925" cy="277925"/>
          </a:xfrm>
          <a:prstGeom prst="star5">
            <a:avLst/>
          </a:prstGeom>
          <a:solidFill>
            <a:srgbClr val="D5DCE4"/>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D304CBDE-16A8-4FE9-8EAB-DDEE8ED5D143}"/>
              </a:ext>
            </a:extLst>
          </p:cNvPr>
          <p:cNvSpPr/>
          <p:nvPr/>
        </p:nvSpPr>
        <p:spPr>
          <a:xfrm>
            <a:off x="338276" y="2423469"/>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96AB21F9-8FC6-41CC-909B-2985B8B7BD4D}"/>
              </a:ext>
            </a:extLst>
          </p:cNvPr>
          <p:cNvSpPr/>
          <p:nvPr/>
        </p:nvSpPr>
        <p:spPr>
          <a:xfrm>
            <a:off x="307513" y="2164452"/>
            <a:ext cx="277925" cy="277925"/>
          </a:xfrm>
          <a:prstGeom prst="star5">
            <a:avLst/>
          </a:prstGeom>
          <a:solidFill>
            <a:srgbClr val="D5DCE4"/>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4BDD8209-438D-40DD-B2F9-B3ED8C38E539}"/>
              </a:ext>
            </a:extLst>
          </p:cNvPr>
          <p:cNvSpPr/>
          <p:nvPr/>
        </p:nvSpPr>
        <p:spPr>
          <a:xfrm>
            <a:off x="183932" y="2666436"/>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9EB5A1AA-7EDB-47A0-846F-CEF1F114989B}"/>
              </a:ext>
            </a:extLst>
          </p:cNvPr>
          <p:cNvSpPr/>
          <p:nvPr/>
        </p:nvSpPr>
        <p:spPr>
          <a:xfrm>
            <a:off x="4998849" y="1332614"/>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FBD181E2-88D6-4248-B1BE-20C64389E935}"/>
              </a:ext>
            </a:extLst>
          </p:cNvPr>
          <p:cNvSpPr/>
          <p:nvPr/>
        </p:nvSpPr>
        <p:spPr>
          <a:xfrm>
            <a:off x="4977747" y="3163732"/>
            <a:ext cx="277925" cy="277925"/>
          </a:xfrm>
          <a:prstGeom prst="star5">
            <a:avLst/>
          </a:prstGeom>
          <a:solidFill>
            <a:srgbClr val="D6E7C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6B4199A-2BF3-46D2-B64A-10BFCB8B0D5A}"/>
              </a:ext>
            </a:extLst>
          </p:cNvPr>
          <p:cNvSpPr>
            <a:spLocks noGrp="1"/>
          </p:cNvSpPr>
          <p:nvPr>
            <p:ph type="title"/>
          </p:nvPr>
        </p:nvSpPr>
        <p:spPr>
          <a:xfrm>
            <a:off x="193964" y="274638"/>
            <a:ext cx="8240910" cy="715962"/>
          </a:xfrm>
        </p:spPr>
        <p:txBody>
          <a:bodyPr/>
          <a:lstStyle/>
          <a:p>
            <a:r>
              <a:rPr lang="en-US" sz="2600" dirty="0">
                <a:latin typeface="+mj-lt"/>
              </a:rPr>
              <a:t>Chapter 3: Zoning Districts Sec. 3-7 Planned Development</a:t>
            </a:r>
          </a:p>
        </p:txBody>
      </p:sp>
    </p:spTree>
    <p:extLst>
      <p:ext uri="{BB962C8B-B14F-4D97-AF65-F5344CB8AC3E}">
        <p14:creationId xmlns:p14="http://schemas.microsoft.com/office/powerpoint/2010/main" val="2321866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Chapter 3: Zoning Districts Sec. 3-8 Overlay</a:t>
            </a:r>
          </a:p>
        </p:txBody>
      </p:sp>
      <p:pic>
        <p:nvPicPr>
          <p:cNvPr id="4" name="Picture 3">
            <a:extLst>
              <a:ext uri="{FF2B5EF4-FFF2-40B4-BE49-F238E27FC236}">
                <a16:creationId xmlns:a16="http://schemas.microsoft.com/office/drawing/2014/main" id="{01C65C4F-5623-4F5F-9135-E3C971ACF6EB}"/>
              </a:ext>
            </a:extLst>
          </p:cNvPr>
          <p:cNvPicPr>
            <a:picLocks noChangeAspect="1"/>
          </p:cNvPicPr>
          <p:nvPr/>
        </p:nvPicPr>
        <p:blipFill rotWithShape="1">
          <a:blip r:embed="rId2"/>
          <a:srcRect l="29182" r="30072"/>
          <a:stretch/>
        </p:blipFill>
        <p:spPr>
          <a:xfrm>
            <a:off x="457200" y="1198994"/>
            <a:ext cx="2835500" cy="1174751"/>
          </a:xfrm>
          <a:prstGeom prst="rect">
            <a:avLst/>
          </a:prstGeom>
        </p:spPr>
      </p:pic>
      <p:sp>
        <p:nvSpPr>
          <p:cNvPr id="3" name="Content Placeholder 2">
            <a:extLst>
              <a:ext uri="{FF2B5EF4-FFF2-40B4-BE49-F238E27FC236}">
                <a16:creationId xmlns:a16="http://schemas.microsoft.com/office/drawing/2014/main" id="{0D23A7D1-684E-40EA-A30D-C25563489A8E}"/>
              </a:ext>
            </a:extLst>
          </p:cNvPr>
          <p:cNvSpPr txBox="1">
            <a:spLocks/>
          </p:cNvSpPr>
          <p:nvPr/>
        </p:nvSpPr>
        <p:spPr>
          <a:xfrm>
            <a:off x="4856436" y="2373745"/>
            <a:ext cx="3379645" cy="37472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US 41 Overlay</a:t>
            </a:r>
          </a:p>
          <a:p>
            <a:r>
              <a:rPr lang="en-US" sz="1800" dirty="0">
                <a:latin typeface="Calibri" panose="020F0502020204030204" pitchFamily="34" charset="0"/>
                <a:ea typeface="Calibri" panose="020F0502020204030204" pitchFamily="34" charset="0"/>
                <a:cs typeface="Times New Roman" panose="02020603050405020304" pitchFamily="18" charset="0"/>
              </a:rPr>
              <a:t>Additional standards that limit parking in front of buildings to enhance the corridor</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b="1" dirty="0">
                <a:latin typeface="Calibri" panose="020F0502020204030204" pitchFamily="34" charset="0"/>
                <a:ea typeface="Calibri" panose="020F0502020204030204" pitchFamily="34" charset="0"/>
                <a:cs typeface="Times New Roman" panose="02020603050405020304" pitchFamily="18" charset="0"/>
              </a:rPr>
              <a:t>Airport Compatibility Overlay</a:t>
            </a:r>
          </a:p>
          <a:p>
            <a:r>
              <a:rPr lang="en-US" sz="1800" dirty="0">
                <a:latin typeface="Calibri" panose="020F0502020204030204" pitchFamily="34" charset="0"/>
                <a:ea typeface="Calibri" panose="020F0502020204030204" pitchFamily="34" charset="0"/>
                <a:cs typeface="Times New Roman" panose="02020603050405020304" pitchFamily="18" charset="0"/>
              </a:rPr>
              <a:t>Requires approval for height related to the region’s airport</a:t>
            </a:r>
          </a:p>
          <a:p>
            <a:r>
              <a:rPr lang="en-US" sz="1800" dirty="0">
                <a:latin typeface="Calibri" panose="020F0502020204030204" pitchFamily="34" charset="0"/>
                <a:ea typeface="Calibri" panose="020F0502020204030204" pitchFamily="34" charset="0"/>
                <a:cs typeface="Times New Roman" panose="02020603050405020304" pitchFamily="18" charset="0"/>
              </a:rPr>
              <a:t>Standards are required in all Lee County municipalities.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D25630D1-11E5-48DA-BAE3-71A6D19467C8}"/>
              </a:ext>
            </a:extLst>
          </p:cNvPr>
          <p:cNvSpPr txBox="1">
            <a:spLocks/>
          </p:cNvSpPr>
          <p:nvPr/>
        </p:nvSpPr>
        <p:spPr>
          <a:xfrm>
            <a:off x="457200" y="2582139"/>
            <a:ext cx="3379645" cy="37472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latin typeface="Calibri" panose="020F0502020204030204" pitchFamily="34" charset="0"/>
                <a:ea typeface="Calibri" panose="020F0502020204030204" pitchFamily="34" charset="0"/>
                <a:cs typeface="Times New Roman" panose="02020603050405020304" pitchFamily="18" charset="0"/>
              </a:rPr>
              <a:t>All overlay districts are carried forward from the transitional LDC</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b="1" dirty="0">
                <a:latin typeface="Calibri" panose="020F0502020204030204" pitchFamily="34" charset="0"/>
                <a:ea typeface="Calibri" panose="020F0502020204030204" pitchFamily="34" charset="0"/>
                <a:cs typeface="Times New Roman" panose="02020603050405020304" pitchFamily="18" charset="0"/>
              </a:rPr>
              <a:t>Corkscrew Road Overlay</a:t>
            </a:r>
          </a:p>
          <a:p>
            <a:r>
              <a:rPr lang="en-US" sz="1800" dirty="0">
                <a:latin typeface="Calibri" panose="020F0502020204030204" pitchFamily="34" charset="0"/>
                <a:ea typeface="Calibri" panose="020F0502020204030204" pitchFamily="34" charset="0"/>
                <a:cs typeface="Times New Roman" panose="02020603050405020304" pitchFamily="18" charset="0"/>
              </a:rPr>
              <a:t>Standards that ensure buildings face the street and frame this key corridor</a:t>
            </a: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4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9A6E96-F895-4F76-B5BC-69CEE2B6FD7E}"/>
              </a:ext>
            </a:extLst>
          </p:cNvPr>
          <p:cNvSpPr>
            <a:spLocks noGrp="1"/>
          </p:cNvSpPr>
          <p:nvPr>
            <p:ph type="title"/>
          </p:nvPr>
        </p:nvSpPr>
        <p:spPr>
          <a:xfrm>
            <a:off x="457200" y="274638"/>
            <a:ext cx="8001000" cy="715962"/>
          </a:xfrm>
        </p:spPr>
        <p:txBody>
          <a:bodyPr/>
          <a:lstStyle/>
          <a:p>
            <a:r>
              <a:rPr lang="en-US" dirty="0">
                <a:latin typeface="+mj-lt"/>
              </a:rPr>
              <a:t>Zoning Districts –Special Rezoning Rules</a:t>
            </a:r>
          </a:p>
        </p:txBody>
      </p:sp>
      <p:sp>
        <p:nvSpPr>
          <p:cNvPr id="2" name="TextBox 1">
            <a:extLst>
              <a:ext uri="{FF2B5EF4-FFF2-40B4-BE49-F238E27FC236}">
                <a16:creationId xmlns:a16="http://schemas.microsoft.com/office/drawing/2014/main" id="{04312654-C3E6-4C9E-A858-8584531E43AC}"/>
              </a:ext>
            </a:extLst>
          </p:cNvPr>
          <p:cNvSpPr txBox="1"/>
          <p:nvPr/>
        </p:nvSpPr>
        <p:spPr>
          <a:xfrm>
            <a:off x="160283" y="1088945"/>
            <a:ext cx="8297917" cy="4846263"/>
          </a:xfrm>
          <a:prstGeom prst="rect">
            <a:avLst/>
          </a:prstGeom>
          <a:noFill/>
        </p:spPr>
        <p:txBody>
          <a:bodyPr wrap="square">
            <a:spAutoFit/>
          </a:bodyPr>
          <a:lstStyle/>
          <a:p>
            <a:pPr>
              <a:lnSpc>
                <a:spcPct val="107000"/>
              </a:lnSpc>
              <a:spcAft>
                <a:spcPts val="120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Special Rules Located in Chapter 4: Use Specific Standards </a:t>
            </a:r>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are Important for Understanding the Districts</a:t>
            </a:r>
          </a:p>
          <a:p>
            <a:pPr>
              <a:lnSpc>
                <a:spcPct val="107000"/>
              </a:lnSpc>
              <a:spcAft>
                <a:spcPts val="1200"/>
              </a:spcAft>
            </a:pPr>
            <a:endPar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1200"/>
              </a:spcAft>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4-101: Uses Five Acres or </a:t>
            </a: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Larger</a:t>
            </a:r>
          </a:p>
          <a:p>
            <a:pPr marL="800100" lvl="1" indent="-342900">
              <a:lnSpc>
                <a:spcPct val="107000"/>
              </a:lnSpc>
              <a:spcAft>
                <a:spcPts val="1200"/>
              </a:spcAft>
              <a:buFont typeface="Arial" panose="020B0604020202020204" pitchFamily="34" charset="0"/>
              <a:buChar char="•"/>
            </a:pPr>
            <a:r>
              <a:rPr lang="en-US"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Rezonings</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on lands that are five acres or more in area must be approved as a planned development (4-101.A)</a:t>
            </a:r>
          </a:p>
          <a:p>
            <a:pPr marL="800100" lvl="1" indent="-342900">
              <a:lnSpc>
                <a:spcPct val="107000"/>
              </a:lnSpc>
              <a:spcAft>
                <a:spcPts val="120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Exceptions for: Village, County, or State Parks; Public Schools; Places of Worship; and Religious Facilities </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(4-101.B&amp;C)</a:t>
            </a:r>
          </a:p>
          <a:p>
            <a:pPr marL="800100" lvl="1" indent="-342900">
              <a:lnSpc>
                <a:spcPct val="107000"/>
              </a:lnSpc>
              <a:spcAft>
                <a:spcPts val="1200"/>
              </a:spcAft>
              <a:buFont typeface="Arial" panose="020B0604020202020204" pitchFamily="34" charset="0"/>
              <a:buChar char="•"/>
            </a:pP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1200"/>
              </a:spcAft>
              <a:buFont typeface="Arial" panose="020B0604020202020204" pitchFamily="34" charset="0"/>
              <a:buChar char="•"/>
            </a:pPr>
            <a:r>
              <a:rPr lang="en-US" sz="2000" b="1" dirty="0">
                <a:effectLst/>
                <a:latin typeface="Calibri" panose="020F0502020204030204" pitchFamily="34" charset="0"/>
                <a:ea typeface="Calibri" panose="020F0502020204030204" pitchFamily="34" charset="0"/>
                <a:cs typeface="Times New Roman" panose="02020603050405020304" pitchFamily="18" charset="0"/>
              </a:rPr>
              <a:t>4-112: Commercial Development Location</a:t>
            </a:r>
          </a:p>
          <a:p>
            <a:pPr marL="800100" lvl="1" indent="-342900">
              <a:lnSpc>
                <a:spcPct val="107000"/>
              </a:lnSpc>
              <a:spcAft>
                <a:spcPts val="12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All commercial development requiring a rezoning must be approved as a planned development (4-112.A)</a:t>
            </a:r>
          </a:p>
        </p:txBody>
      </p:sp>
    </p:spTree>
    <p:extLst>
      <p:ext uri="{BB962C8B-B14F-4D97-AF65-F5344CB8AC3E}">
        <p14:creationId xmlns:p14="http://schemas.microsoft.com/office/powerpoint/2010/main" val="2743205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Zoning Districts –Proposed Official Zoning Map</a:t>
            </a:r>
          </a:p>
        </p:txBody>
      </p:sp>
      <p:sp>
        <p:nvSpPr>
          <p:cNvPr id="12" name="Content Placeholder 2">
            <a:extLst>
              <a:ext uri="{FF2B5EF4-FFF2-40B4-BE49-F238E27FC236}">
                <a16:creationId xmlns:a16="http://schemas.microsoft.com/office/drawing/2014/main" id="{BC95D3DF-7AF8-4B8D-BC97-175EA615A1C8}"/>
              </a:ext>
            </a:extLst>
          </p:cNvPr>
          <p:cNvSpPr>
            <a:spLocks noGrp="1"/>
          </p:cNvSpPr>
          <p:nvPr>
            <p:ph idx="1"/>
          </p:nvPr>
        </p:nvSpPr>
        <p:spPr>
          <a:xfrm>
            <a:off x="378691" y="988233"/>
            <a:ext cx="8765309" cy="365269"/>
          </a:xfrm>
        </p:spPr>
        <p:txBody>
          <a:bodyPr>
            <a:normAutofit fontScale="92500" lnSpcReduction="10000"/>
          </a:bodyPr>
          <a:lstStyle/>
          <a:p>
            <a:r>
              <a:rPr lang="en-US" sz="2000" dirty="0">
                <a:latin typeface="+mn-lt"/>
              </a:rPr>
              <a:t>Zoning Map applies the new district lineup to the Village.</a:t>
            </a:r>
          </a:p>
          <a:p>
            <a:endParaRPr lang="en-US" sz="2000" dirty="0">
              <a:latin typeface="+mn-lt"/>
            </a:endParaRPr>
          </a:p>
        </p:txBody>
      </p:sp>
      <p:pic>
        <p:nvPicPr>
          <p:cNvPr id="13" name="Picture 12">
            <a:extLst>
              <a:ext uri="{FF2B5EF4-FFF2-40B4-BE49-F238E27FC236}">
                <a16:creationId xmlns:a16="http://schemas.microsoft.com/office/drawing/2014/main" id="{05AC9B78-664B-47D6-935F-19E1C912D565}"/>
              </a:ext>
            </a:extLst>
          </p:cNvPr>
          <p:cNvPicPr>
            <a:picLocks noChangeAspect="1"/>
          </p:cNvPicPr>
          <p:nvPr/>
        </p:nvPicPr>
        <p:blipFill>
          <a:blip r:embed="rId2"/>
          <a:stretch>
            <a:fillRect/>
          </a:stretch>
        </p:blipFill>
        <p:spPr>
          <a:xfrm>
            <a:off x="75045" y="1320294"/>
            <a:ext cx="7102764" cy="4742202"/>
          </a:xfrm>
          <a:prstGeom prst="rect">
            <a:avLst/>
          </a:prstGeom>
        </p:spPr>
      </p:pic>
      <p:pic>
        <p:nvPicPr>
          <p:cNvPr id="16" name="Picture 15">
            <a:extLst>
              <a:ext uri="{FF2B5EF4-FFF2-40B4-BE49-F238E27FC236}">
                <a16:creationId xmlns:a16="http://schemas.microsoft.com/office/drawing/2014/main" id="{D88674CD-CEA2-4052-9AC4-76BD506DA9E6}"/>
              </a:ext>
            </a:extLst>
          </p:cNvPr>
          <p:cNvPicPr>
            <a:picLocks noChangeAspect="1"/>
          </p:cNvPicPr>
          <p:nvPr/>
        </p:nvPicPr>
        <p:blipFill rotWithShape="1">
          <a:blip r:embed="rId2"/>
          <a:srcRect l="84022" t="50925" r="1691" b="11766"/>
          <a:stretch/>
        </p:blipFill>
        <p:spPr>
          <a:xfrm>
            <a:off x="7074870" y="2067097"/>
            <a:ext cx="1994085" cy="3476464"/>
          </a:xfrm>
          <a:prstGeom prst="rect">
            <a:avLst/>
          </a:prstGeom>
        </p:spPr>
      </p:pic>
    </p:spTree>
    <p:extLst>
      <p:ext uri="{BB962C8B-B14F-4D97-AF65-F5344CB8AC3E}">
        <p14:creationId xmlns:p14="http://schemas.microsoft.com/office/powerpoint/2010/main" val="3276445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Chapter 4: Use Specific Standards</a:t>
            </a:r>
          </a:p>
        </p:txBody>
      </p:sp>
      <p:sp>
        <p:nvSpPr>
          <p:cNvPr id="5" name="Rectangle 4">
            <a:extLst>
              <a:ext uri="{FF2B5EF4-FFF2-40B4-BE49-F238E27FC236}">
                <a16:creationId xmlns:a16="http://schemas.microsoft.com/office/drawing/2014/main" id="{79143BAD-B509-48BD-8418-94B8DD96F7CB}"/>
              </a:ext>
            </a:extLst>
          </p:cNvPr>
          <p:cNvSpPr/>
          <p:nvPr/>
        </p:nvSpPr>
        <p:spPr>
          <a:xfrm>
            <a:off x="4988474" y="1426485"/>
            <a:ext cx="4155526" cy="3767959"/>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tabLst>
                <a:tab pos="1146175" algn="l"/>
              </a:tabLst>
            </a:pPr>
            <a:r>
              <a:rPr lang="en-US" sz="1600" b="1" dirty="0">
                <a:solidFill>
                  <a:sysClr val="windowText" lastClr="000000"/>
                </a:solidFill>
              </a:rPr>
              <a:t>Chapter 4: 	Use Specific Standards</a:t>
            </a:r>
          </a:p>
          <a:p>
            <a:pPr>
              <a:lnSpc>
                <a:spcPct val="150000"/>
              </a:lnSpc>
            </a:pPr>
            <a:endParaRPr lang="en-US" sz="1600" b="1" dirty="0">
              <a:solidFill>
                <a:sysClr val="windowText" lastClr="000000"/>
              </a:solidFill>
            </a:endParaRPr>
          </a:p>
          <a:p>
            <a:pPr>
              <a:lnSpc>
                <a:spcPct val="150000"/>
              </a:lnSpc>
              <a:tabLst>
                <a:tab pos="1146175" algn="l"/>
              </a:tabLst>
            </a:pPr>
            <a:r>
              <a:rPr lang="en-US" sz="1600" b="1" dirty="0">
                <a:solidFill>
                  <a:sysClr val="windowText" lastClr="000000"/>
                </a:solidFill>
              </a:rPr>
              <a:t>Section 4-1	</a:t>
            </a:r>
            <a:r>
              <a:rPr lang="en-US" sz="1600" dirty="0">
                <a:solidFill>
                  <a:sysClr val="windowText" lastClr="000000"/>
                </a:solidFill>
              </a:rPr>
              <a:t>General Provisions</a:t>
            </a:r>
          </a:p>
          <a:p>
            <a:pPr>
              <a:lnSpc>
                <a:spcPct val="150000"/>
              </a:lnSpc>
              <a:tabLst>
                <a:tab pos="1146175" algn="l"/>
              </a:tabLst>
            </a:pPr>
            <a:r>
              <a:rPr lang="en-US" sz="1600" b="1" dirty="0">
                <a:solidFill>
                  <a:sysClr val="windowText" lastClr="000000"/>
                </a:solidFill>
              </a:rPr>
              <a:t>Section 4-2	</a:t>
            </a:r>
            <a:r>
              <a:rPr lang="en-US" sz="1600" dirty="0">
                <a:solidFill>
                  <a:sysClr val="windowText" lastClr="000000"/>
                </a:solidFill>
              </a:rPr>
              <a:t>Use Specific Standards for 	Principal Uses</a:t>
            </a:r>
          </a:p>
          <a:p>
            <a:pPr>
              <a:lnSpc>
                <a:spcPct val="150000"/>
              </a:lnSpc>
              <a:tabLst>
                <a:tab pos="1146175" algn="l"/>
              </a:tabLst>
            </a:pPr>
            <a:r>
              <a:rPr lang="en-US" sz="1600" b="1" dirty="0">
                <a:solidFill>
                  <a:sysClr val="windowText" lastClr="000000"/>
                </a:solidFill>
              </a:rPr>
              <a:t>Section 4-3	</a:t>
            </a:r>
            <a:r>
              <a:rPr lang="en-US" sz="1600" dirty="0">
                <a:solidFill>
                  <a:sysClr val="windowText" lastClr="000000"/>
                </a:solidFill>
              </a:rPr>
              <a:t>Use Specific Standards for 	Accessory Uses</a:t>
            </a:r>
          </a:p>
          <a:p>
            <a:pPr>
              <a:lnSpc>
                <a:spcPct val="150000"/>
              </a:lnSpc>
              <a:tabLst>
                <a:tab pos="1146175" algn="l"/>
              </a:tabLst>
            </a:pPr>
            <a:r>
              <a:rPr lang="en-US" sz="1600" b="1" dirty="0">
                <a:solidFill>
                  <a:sysClr val="windowText" lastClr="000000"/>
                </a:solidFill>
              </a:rPr>
              <a:t>Section 4-4	</a:t>
            </a:r>
            <a:r>
              <a:rPr lang="en-US" sz="1600" dirty="0">
                <a:solidFill>
                  <a:sysClr val="windowText" lastClr="000000"/>
                </a:solidFill>
              </a:rPr>
              <a:t>Temporary Uses and Structures</a:t>
            </a:r>
          </a:p>
          <a:p>
            <a:pPr>
              <a:lnSpc>
                <a:spcPct val="150000"/>
              </a:lnSpc>
              <a:tabLst>
                <a:tab pos="1146175" algn="l"/>
              </a:tabLst>
            </a:pPr>
            <a:r>
              <a:rPr lang="en-US" sz="1600" b="1" dirty="0">
                <a:solidFill>
                  <a:sysClr val="windowText" lastClr="000000"/>
                </a:solidFill>
              </a:rPr>
              <a:t>Section 4-5	</a:t>
            </a:r>
            <a:r>
              <a:rPr lang="en-US" sz="1600" dirty="0">
                <a:solidFill>
                  <a:sysClr val="windowText" lastClr="000000"/>
                </a:solidFill>
              </a:rPr>
              <a:t>Alcoholic Beverages</a:t>
            </a:r>
          </a:p>
          <a:p>
            <a:endParaRPr lang="en-US" sz="1600" dirty="0">
              <a:solidFill>
                <a:sysClr val="windowText" lastClr="000000"/>
              </a:solidFill>
            </a:endParaRPr>
          </a:p>
        </p:txBody>
      </p:sp>
      <p:sp>
        <p:nvSpPr>
          <p:cNvPr id="7" name="TextBox 6">
            <a:extLst>
              <a:ext uri="{FF2B5EF4-FFF2-40B4-BE49-F238E27FC236}">
                <a16:creationId xmlns:a16="http://schemas.microsoft.com/office/drawing/2014/main" id="{981E88B9-13D4-4ED4-9AD1-2E5E0EBFB832}"/>
              </a:ext>
            </a:extLst>
          </p:cNvPr>
          <p:cNvSpPr txBox="1"/>
          <p:nvPr/>
        </p:nvSpPr>
        <p:spPr>
          <a:xfrm>
            <a:off x="177800" y="1426485"/>
            <a:ext cx="4687454" cy="3139321"/>
          </a:xfrm>
          <a:prstGeom prst="rect">
            <a:avLst/>
          </a:prstGeom>
          <a:noFill/>
        </p:spPr>
        <p:txBody>
          <a:bodyPr wrap="square">
            <a:spAutoFit/>
          </a:bodyPr>
          <a:lstStyle/>
          <a:p>
            <a:pPr marL="285750" indent="-285750">
              <a:buFont typeface="Arial" panose="020B0604020202020204" pitchFamily="34" charset="0"/>
              <a:buChar char="•"/>
            </a:pPr>
            <a:r>
              <a:rPr lang="en-US" sz="1800" b="1" i="0" u="none" strike="noStrike" baseline="0" dirty="0">
                <a:solidFill>
                  <a:srgbClr val="000000"/>
                </a:solidFill>
                <a:latin typeface="Calibri" panose="020F0502020204030204" pitchFamily="34" charset="0"/>
              </a:rPr>
              <a:t>Chapter 4 consolidates all use specific standards in one location in the LDC. When a use is listed in a use table in Chapter 3, there is often a cross reference to a use-specific standard in Chapter 4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Organizes standards by principal, accessory, and temporary use</a:t>
            </a:r>
          </a:p>
          <a:p>
            <a:pPr marL="742950" lvl="1" indent="-285750">
              <a:buFont typeface="Arial" panose="020B0604020202020204" pitchFamily="34" charset="0"/>
              <a:buChar char="•"/>
            </a:pPr>
            <a:r>
              <a:rPr lang="en-US" dirty="0">
                <a:solidFill>
                  <a:srgbClr val="000000"/>
                </a:solidFill>
                <a:latin typeface="Calibri" panose="020F0502020204030204" pitchFamily="34" charset="0"/>
              </a:rPr>
              <a:t>Contains use specific standards that apply to all uses</a:t>
            </a:r>
          </a:p>
          <a:p>
            <a:pPr marL="742950" lvl="1" indent="-285750">
              <a:buFont typeface="Arial" panose="020B0604020202020204" pitchFamily="34" charset="0"/>
              <a:buChar char="•"/>
            </a:pPr>
            <a:r>
              <a:rPr lang="en-US" dirty="0">
                <a:solidFill>
                  <a:srgbClr val="000000"/>
                </a:solidFill>
                <a:latin typeface="Calibri" panose="020F0502020204030204" pitchFamily="34" charset="0"/>
              </a:rPr>
              <a:t>Carries forward necessary alcoholic beverages language</a:t>
            </a:r>
            <a:endParaRPr lang="en-US" dirty="0"/>
          </a:p>
        </p:txBody>
      </p:sp>
    </p:spTree>
    <p:extLst>
      <p:ext uri="{BB962C8B-B14F-4D97-AF65-F5344CB8AC3E}">
        <p14:creationId xmlns:p14="http://schemas.microsoft.com/office/powerpoint/2010/main" val="2392184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sz="2400" dirty="0">
                <a:latin typeface="+mj-lt"/>
              </a:rPr>
              <a:t>Chapter 4: Use Specific Standards  - Sec. 4-1 Principal Uses</a:t>
            </a:r>
          </a:p>
        </p:txBody>
      </p:sp>
      <p:sp>
        <p:nvSpPr>
          <p:cNvPr id="3" name="Content Placeholder 2">
            <a:extLst>
              <a:ext uri="{FF2B5EF4-FFF2-40B4-BE49-F238E27FC236}">
                <a16:creationId xmlns:a16="http://schemas.microsoft.com/office/drawing/2014/main" id="{4C2D04D1-D2CD-4592-9959-77174FC6F22B}"/>
              </a:ext>
            </a:extLst>
          </p:cNvPr>
          <p:cNvSpPr txBox="1">
            <a:spLocks/>
          </p:cNvSpPr>
          <p:nvPr/>
        </p:nvSpPr>
        <p:spPr>
          <a:xfrm>
            <a:off x="317500" y="1557691"/>
            <a:ext cx="8496300" cy="3888368"/>
          </a:xfrm>
          <a:prstGeom prst="rect">
            <a:avLst/>
          </a:prstGeom>
        </p:spPr>
        <p:txBody>
          <a:bodyPr vert="horz" lIns="91440" tIns="45720" rIns="91440" bIns="45720" numCol="2"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Bar (4-107)</a:t>
            </a:r>
          </a:p>
          <a:p>
            <a:r>
              <a:rPr lang="en-US" sz="1800" dirty="0">
                <a:latin typeface="Calibri" panose="020F0502020204030204" pitchFamily="34" charset="0"/>
                <a:ea typeface="Calibri" panose="020F0502020204030204" pitchFamily="34" charset="0"/>
                <a:cs typeface="Times New Roman" panose="02020603050405020304" pitchFamily="18" charset="0"/>
              </a:rPr>
              <a:t>Only allowed with Council Review on lands designated Transitional Mixed-Use  and Village Center in Plan</a:t>
            </a:r>
          </a:p>
          <a:p>
            <a:r>
              <a:rPr lang="en-US" sz="1800" b="1" dirty="0">
                <a:latin typeface="Calibri" panose="020F0502020204030204" pitchFamily="34" charset="0"/>
                <a:ea typeface="Calibri" panose="020F0502020204030204" pitchFamily="34" charset="0"/>
                <a:cs typeface="Times New Roman" panose="02020603050405020304" pitchFamily="18" charset="0"/>
              </a:rPr>
              <a:t>Brewpub or Micro-brewery, -winery, or –distillery (4-109) </a:t>
            </a:r>
          </a:p>
          <a:p>
            <a:r>
              <a:rPr lang="en-US" sz="1800" dirty="0">
                <a:latin typeface="Calibri" panose="020F0502020204030204" pitchFamily="34" charset="0"/>
                <a:ea typeface="Calibri" panose="020F0502020204030204" pitchFamily="34" charset="0"/>
                <a:cs typeface="Times New Roman" panose="02020603050405020304" pitchFamily="18" charset="0"/>
              </a:rPr>
              <a:t>New use</a:t>
            </a:r>
          </a:p>
          <a:p>
            <a:r>
              <a:rPr lang="en-US" sz="1800" dirty="0">
                <a:latin typeface="Calibri" panose="020F0502020204030204" pitchFamily="34" charset="0"/>
                <a:ea typeface="Calibri" panose="020F0502020204030204" pitchFamily="34" charset="0"/>
                <a:cs typeface="Times New Roman" panose="02020603050405020304" pitchFamily="18" charset="0"/>
              </a:rPr>
              <a:t>Limits on non-production (restaurant, tours, </a:t>
            </a:r>
            <a:r>
              <a:rPr lang="en-US" sz="1800" dirty="0" err="1">
                <a:latin typeface="Calibri" panose="020F0502020204030204" pitchFamily="34" charset="0"/>
                <a:ea typeface="Calibri" panose="020F0502020204030204" pitchFamily="34" charset="0"/>
                <a:cs typeface="Times New Roman" panose="02020603050405020304" pitchFamily="18" charset="0"/>
              </a:rPr>
              <a:t>etc</a:t>
            </a:r>
            <a:r>
              <a:rPr lang="en-US" sz="1800" dirty="0">
                <a:latin typeface="Calibri" panose="020F0502020204030204" pitchFamily="34" charset="0"/>
                <a:ea typeface="Calibri" panose="020F0502020204030204" pitchFamily="34" charset="0"/>
                <a:cs typeface="Times New Roman" panose="02020603050405020304" pitchFamily="18" charset="0"/>
              </a:rPr>
              <a:t>) area of the use</a:t>
            </a:r>
          </a:p>
          <a:p>
            <a:r>
              <a:rPr lang="en-US" sz="1800" dirty="0">
                <a:latin typeface="Calibri" panose="020F0502020204030204" pitchFamily="34" charset="0"/>
                <a:ea typeface="Calibri" panose="020F0502020204030204" pitchFamily="34" charset="0"/>
                <a:cs typeface="Times New Roman" panose="02020603050405020304" pitchFamily="18" charset="0"/>
              </a:rPr>
              <a:t>Requirement for 50% visibility or outdoor active space along primary facade</a:t>
            </a:r>
          </a:p>
          <a:p>
            <a:r>
              <a:rPr lang="en-US" sz="1800" dirty="0">
                <a:latin typeface="Calibri" panose="020F0502020204030204" pitchFamily="34" charset="0"/>
                <a:ea typeface="Calibri" panose="020F0502020204030204" pitchFamily="34" charset="0"/>
                <a:cs typeface="Times New Roman" panose="02020603050405020304" pitchFamily="18" charset="0"/>
              </a:rPr>
              <a:t>Prohibition of spill-over effects from production and distribution</a:t>
            </a:r>
          </a:p>
          <a:p>
            <a:r>
              <a:rPr lang="en-US" sz="1800" b="1" dirty="0">
                <a:latin typeface="Calibri" panose="020F0502020204030204" pitchFamily="34" charset="0"/>
                <a:ea typeface="Calibri" panose="020F0502020204030204" pitchFamily="34" charset="0"/>
                <a:cs typeface="Times New Roman" panose="02020603050405020304" pitchFamily="18" charset="0"/>
              </a:rPr>
              <a:t>Medical Marijuana Dispensaries (4-124)</a:t>
            </a:r>
          </a:p>
          <a:p>
            <a:r>
              <a:rPr lang="en-US" sz="1800" dirty="0">
                <a:latin typeface="Calibri" panose="020F0502020204030204" pitchFamily="34" charset="0"/>
                <a:ea typeface="Calibri" panose="020F0502020204030204" pitchFamily="34" charset="0"/>
                <a:cs typeface="Times New Roman" panose="02020603050405020304" pitchFamily="18" charset="0"/>
              </a:rPr>
              <a:t>Listed and specifically prohibited as per existing Village ordinances</a:t>
            </a:r>
          </a:p>
          <a:p>
            <a:r>
              <a:rPr lang="en-US" sz="1800" b="1" dirty="0">
                <a:latin typeface="Calibri" panose="020F0502020204030204" pitchFamily="34" charset="0"/>
                <a:ea typeface="Calibri" panose="020F0502020204030204" pitchFamily="34" charset="0"/>
                <a:cs typeface="Times New Roman" panose="02020603050405020304" pitchFamily="18" charset="0"/>
              </a:rPr>
              <a:t>Golf Course Conversion (4-121)</a:t>
            </a:r>
          </a:p>
          <a:p>
            <a:r>
              <a:rPr lang="en-US" sz="1800" dirty="0">
                <a:latin typeface="Calibri" panose="020F0502020204030204" pitchFamily="34" charset="0"/>
                <a:ea typeface="Calibri" panose="020F0502020204030204" pitchFamily="34" charset="0"/>
                <a:cs typeface="Times New Roman" panose="02020603050405020304" pitchFamily="18" charset="0"/>
              </a:rPr>
              <a:t>Conversion of a golf courses in or adjacent to planned development must be by planned development</a:t>
            </a:r>
          </a:p>
          <a:p>
            <a:r>
              <a:rPr lang="en-US" sz="1800" dirty="0">
                <a:latin typeface="Calibri" panose="020F0502020204030204" pitchFamily="34" charset="0"/>
                <a:ea typeface="Calibri" panose="020F0502020204030204" pitchFamily="34" charset="0"/>
                <a:cs typeface="Times New Roman" panose="02020603050405020304" pitchFamily="18" charset="0"/>
              </a:rPr>
              <a:t>Requires no adverse impacts and a master plan that includes “Preserve Areas”</a:t>
            </a:r>
          </a:p>
          <a:p>
            <a:r>
              <a:rPr lang="en-US" sz="1800" b="1" dirty="0">
                <a:latin typeface="Calibri" panose="020F0502020204030204" pitchFamily="34" charset="0"/>
                <a:ea typeface="Calibri" panose="020F0502020204030204" pitchFamily="34" charset="0"/>
                <a:cs typeface="Times New Roman" panose="02020603050405020304" pitchFamily="18" charset="0"/>
              </a:rPr>
              <a:t>Wireless Facilities (4-143)</a:t>
            </a:r>
          </a:p>
          <a:p>
            <a:r>
              <a:rPr lang="en-US" sz="1800" dirty="0">
                <a:latin typeface="Calibri" panose="020F0502020204030204" pitchFamily="34" charset="0"/>
                <a:ea typeface="Calibri" panose="020F0502020204030204" pitchFamily="34" charset="0"/>
                <a:cs typeface="Times New Roman" panose="02020603050405020304" pitchFamily="18" charset="0"/>
              </a:rPr>
              <a:t>Updated to reflect the changes to State law in 2017 that allow for small wireless facilities in the public right-of-way</a:t>
            </a:r>
          </a:p>
          <a:p>
            <a:r>
              <a:rPr lang="en-US" sz="1800" dirty="0">
                <a:latin typeface="Calibri" panose="020F0502020204030204" pitchFamily="34" charset="0"/>
                <a:ea typeface="Calibri" panose="020F0502020204030204" pitchFamily="34" charset="0"/>
                <a:cs typeface="Times New Roman" panose="02020603050405020304" pitchFamily="18" charset="0"/>
              </a:rPr>
              <a:t>Applicable to Village-controlled right-of-way (County and Utilities control their own)</a:t>
            </a:r>
          </a:p>
        </p:txBody>
      </p:sp>
      <p:sp>
        <p:nvSpPr>
          <p:cNvPr id="8" name="Content Placeholder 2">
            <a:extLst>
              <a:ext uri="{FF2B5EF4-FFF2-40B4-BE49-F238E27FC236}">
                <a16:creationId xmlns:a16="http://schemas.microsoft.com/office/drawing/2014/main" id="{429761A3-E976-44E5-B567-7E9C94FFF0DB}"/>
              </a:ext>
            </a:extLst>
          </p:cNvPr>
          <p:cNvSpPr txBox="1">
            <a:spLocks/>
          </p:cNvSpPr>
          <p:nvPr/>
        </p:nvSpPr>
        <p:spPr>
          <a:xfrm>
            <a:off x="203200" y="1058717"/>
            <a:ext cx="4897164" cy="45835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latin typeface="Calibri" panose="020F0502020204030204" pitchFamily="34" charset="0"/>
                <a:ea typeface="Calibri" panose="020F0502020204030204" pitchFamily="34" charset="0"/>
                <a:cs typeface="Times New Roman" panose="02020603050405020304" pitchFamily="18" charset="0"/>
              </a:rPr>
              <a:t>Notable Changes</a:t>
            </a: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6102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sz="2400" dirty="0">
                <a:latin typeface="+mj-lt"/>
              </a:rPr>
              <a:t>Chapter 4: Use Specific Standards Sec. 4-2 Accessory Uses</a:t>
            </a:r>
          </a:p>
        </p:txBody>
      </p:sp>
      <p:sp>
        <p:nvSpPr>
          <p:cNvPr id="8" name="Content Placeholder 2">
            <a:extLst>
              <a:ext uri="{FF2B5EF4-FFF2-40B4-BE49-F238E27FC236}">
                <a16:creationId xmlns:a16="http://schemas.microsoft.com/office/drawing/2014/main" id="{429761A3-E976-44E5-B567-7E9C94FFF0DB}"/>
              </a:ext>
            </a:extLst>
          </p:cNvPr>
          <p:cNvSpPr txBox="1">
            <a:spLocks/>
          </p:cNvSpPr>
          <p:nvPr/>
        </p:nvSpPr>
        <p:spPr>
          <a:xfrm>
            <a:off x="315167" y="990600"/>
            <a:ext cx="4897164" cy="36125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latin typeface="Calibri" panose="020F0502020204030204" pitchFamily="34" charset="0"/>
                <a:ea typeface="Calibri" panose="020F0502020204030204" pitchFamily="34" charset="0"/>
                <a:cs typeface="Times New Roman" panose="02020603050405020304" pitchFamily="18" charset="0"/>
              </a:rPr>
              <a:t>Notable Changes</a:t>
            </a:r>
          </a:p>
        </p:txBody>
      </p:sp>
      <p:sp>
        <p:nvSpPr>
          <p:cNvPr id="4" name="Content Placeholder 2">
            <a:extLst>
              <a:ext uri="{FF2B5EF4-FFF2-40B4-BE49-F238E27FC236}">
                <a16:creationId xmlns:a16="http://schemas.microsoft.com/office/drawing/2014/main" id="{2A6D5B2C-827E-4848-BA6B-034EB89A7563}"/>
              </a:ext>
            </a:extLst>
          </p:cNvPr>
          <p:cNvSpPr txBox="1">
            <a:spLocks/>
          </p:cNvSpPr>
          <p:nvPr/>
        </p:nvSpPr>
        <p:spPr>
          <a:xfrm>
            <a:off x="457200" y="1351855"/>
            <a:ext cx="7867649" cy="4515546"/>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Calibri" panose="020F0502020204030204" pitchFamily="34" charset="0"/>
                <a:ea typeface="Calibri" panose="020F0502020204030204" pitchFamily="34" charset="0"/>
                <a:cs typeface="Times New Roman" panose="02020603050405020304" pitchFamily="18" charset="0"/>
              </a:rPr>
              <a:t>Electric Vehicles Charging Stations (4-202.E)</a:t>
            </a:r>
          </a:p>
          <a:p>
            <a:r>
              <a:rPr lang="en-US" sz="1600" dirty="0">
                <a:latin typeface="Calibri" panose="020F0502020204030204" pitchFamily="34" charset="0"/>
                <a:ea typeface="Calibri" panose="020F0502020204030204" pitchFamily="34" charset="0"/>
                <a:cs typeface="Times New Roman" panose="02020603050405020304" pitchFamily="18" charset="0"/>
              </a:rPr>
              <a:t>Establishes three “levels” and where they are allowed</a:t>
            </a:r>
          </a:p>
          <a:p>
            <a:r>
              <a:rPr lang="en-US" sz="1600" dirty="0">
                <a:latin typeface="Calibri" panose="020F0502020204030204" pitchFamily="34" charset="0"/>
                <a:ea typeface="Calibri" panose="020F0502020204030204" pitchFamily="34" charset="0"/>
                <a:cs typeface="Times New Roman" panose="02020603050405020304" pitchFamily="18" charset="0"/>
              </a:rPr>
              <a:t>Reserves EV charging-equipped spaces for EV vehicles</a:t>
            </a:r>
          </a:p>
          <a:p>
            <a:r>
              <a:rPr lang="en-US" sz="1600" dirty="0">
                <a:latin typeface="Calibri" panose="020F0502020204030204" pitchFamily="34" charset="0"/>
                <a:ea typeface="Calibri" panose="020F0502020204030204" pitchFamily="34" charset="0"/>
                <a:cs typeface="Times New Roman" panose="02020603050405020304" pitchFamily="18" charset="0"/>
              </a:rPr>
              <a:t>Limits interference with circulation or landscaping</a:t>
            </a:r>
          </a:p>
          <a:p>
            <a:endParaRPr lang="en-US" sz="1600" b="1"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a:latin typeface="Calibri" panose="020F0502020204030204" pitchFamily="34" charset="0"/>
                <a:ea typeface="Calibri" panose="020F0502020204030204" pitchFamily="34" charset="0"/>
                <a:cs typeface="Times New Roman" panose="02020603050405020304" pitchFamily="18" charset="0"/>
              </a:rPr>
              <a:t>Outdoor Storage (4-202.L)</a:t>
            </a:r>
          </a:p>
          <a:p>
            <a:r>
              <a:rPr lang="en-US" sz="1600" dirty="0">
                <a:latin typeface="Calibri" panose="020F0502020204030204" pitchFamily="34" charset="0"/>
                <a:ea typeface="Calibri" panose="020F0502020204030204" pitchFamily="34" charset="0"/>
                <a:cs typeface="Times New Roman" panose="02020603050405020304" pitchFamily="18" charset="0"/>
              </a:rPr>
              <a:t>For UCR, CC, and PDs-- prohibition of outdoor storage in front of the principal structure</a:t>
            </a:r>
          </a:p>
          <a:p>
            <a:endParaRPr lang="en-US" sz="1600" b="1"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a:latin typeface="Calibri" panose="020F0502020204030204" pitchFamily="34" charset="0"/>
                <a:ea typeface="Calibri" panose="020F0502020204030204" pitchFamily="34" charset="0"/>
                <a:cs typeface="Times New Roman" panose="02020603050405020304" pitchFamily="18" charset="0"/>
              </a:rPr>
              <a:t>Pickleball (4-202.M)</a:t>
            </a:r>
          </a:p>
          <a:p>
            <a:r>
              <a:rPr lang="en-US" sz="1600" dirty="0">
                <a:latin typeface="Calibri" panose="020F0502020204030204" pitchFamily="34" charset="0"/>
                <a:ea typeface="Calibri" panose="020F0502020204030204" pitchFamily="34" charset="0"/>
                <a:cs typeface="Times New Roman" panose="02020603050405020304" pitchFamily="18" charset="0"/>
              </a:rPr>
              <a:t>In conventional districts, only allowed by special exception, which requires public hearing</a:t>
            </a:r>
          </a:p>
          <a:p>
            <a:r>
              <a:rPr lang="en-US" sz="1600" dirty="0">
                <a:latin typeface="Calibri" panose="020F0502020204030204" pitchFamily="34" charset="0"/>
                <a:ea typeface="Calibri" panose="020F0502020204030204" pitchFamily="34" charset="0"/>
                <a:cs typeface="Times New Roman" panose="02020603050405020304" pitchFamily="18" charset="0"/>
              </a:rPr>
              <a:t>Standards limit outdoor lighting and noise so as not to create adverse impacts to adjacent properties. </a:t>
            </a:r>
          </a:p>
          <a:p>
            <a:r>
              <a:rPr lang="en-US" sz="1600" dirty="0">
                <a:latin typeface="Calibri" panose="020F0502020204030204" pitchFamily="34" charset="0"/>
                <a:ea typeface="Calibri" panose="020F0502020204030204" pitchFamily="34" charset="0"/>
                <a:cs typeface="Times New Roman" panose="02020603050405020304" pitchFamily="18" charset="0"/>
              </a:rPr>
              <a:t>Director may require mitigation measures to ensure adverse offsite impacts addressed.</a:t>
            </a:r>
          </a:p>
        </p:txBody>
      </p:sp>
    </p:spTree>
    <p:extLst>
      <p:ext uri="{BB962C8B-B14F-4D97-AF65-F5344CB8AC3E}">
        <p14:creationId xmlns:p14="http://schemas.microsoft.com/office/powerpoint/2010/main" val="2433659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a:xfrm>
            <a:off x="295274" y="274638"/>
            <a:ext cx="8162925" cy="715962"/>
          </a:xfrm>
        </p:spPr>
        <p:txBody>
          <a:bodyPr/>
          <a:lstStyle/>
          <a:p>
            <a:r>
              <a:rPr lang="en-US" sz="2400" dirty="0">
                <a:latin typeface="+mj-lt"/>
              </a:rPr>
              <a:t>Chapter 4: Use Specific Standards Sec. 4-3 Temporary Uses</a:t>
            </a:r>
          </a:p>
        </p:txBody>
      </p:sp>
      <p:pic>
        <p:nvPicPr>
          <p:cNvPr id="5" name="Picture 4">
            <a:extLst>
              <a:ext uri="{FF2B5EF4-FFF2-40B4-BE49-F238E27FC236}">
                <a16:creationId xmlns:a16="http://schemas.microsoft.com/office/drawing/2014/main" id="{7CBFDDEA-6901-45A2-AA43-41BC2AB51052}"/>
              </a:ext>
            </a:extLst>
          </p:cNvPr>
          <p:cNvPicPr>
            <a:picLocks noChangeAspect="1"/>
          </p:cNvPicPr>
          <p:nvPr/>
        </p:nvPicPr>
        <p:blipFill>
          <a:blip r:embed="rId2"/>
          <a:stretch>
            <a:fillRect/>
          </a:stretch>
        </p:blipFill>
        <p:spPr>
          <a:xfrm>
            <a:off x="4114824" y="1479550"/>
            <a:ext cx="4872660" cy="3619500"/>
          </a:xfrm>
          <a:prstGeom prst="rect">
            <a:avLst/>
          </a:prstGeom>
        </p:spPr>
      </p:pic>
      <p:sp>
        <p:nvSpPr>
          <p:cNvPr id="7" name="Content Placeholder 2">
            <a:extLst>
              <a:ext uri="{FF2B5EF4-FFF2-40B4-BE49-F238E27FC236}">
                <a16:creationId xmlns:a16="http://schemas.microsoft.com/office/drawing/2014/main" id="{320688DA-B515-4FC7-908A-14B1461DBB81}"/>
              </a:ext>
            </a:extLst>
          </p:cNvPr>
          <p:cNvSpPr txBox="1">
            <a:spLocks/>
          </p:cNvSpPr>
          <p:nvPr/>
        </p:nvSpPr>
        <p:spPr>
          <a:xfrm>
            <a:off x="120674" y="1479550"/>
            <a:ext cx="3994150" cy="4222750"/>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latin typeface="Calibri" panose="020F0502020204030204" pitchFamily="34" charset="0"/>
                <a:ea typeface="Calibri" panose="020F0502020204030204" pitchFamily="34" charset="0"/>
                <a:cs typeface="Times New Roman" panose="02020603050405020304" pitchFamily="18" charset="0"/>
              </a:rPr>
              <a:t>Farmers Market (4-303.B)</a:t>
            </a:r>
          </a:p>
          <a:p>
            <a:pPr lvl="1"/>
            <a:r>
              <a:rPr lang="en-US" sz="1400" dirty="0">
                <a:latin typeface="Calibri" panose="020F0502020204030204" pitchFamily="34" charset="0"/>
                <a:ea typeface="Calibri" panose="020F0502020204030204" pitchFamily="34" charset="0"/>
                <a:cs typeface="Times New Roman" panose="02020603050405020304" pitchFamily="18" charset="0"/>
              </a:rPr>
              <a:t>Replaces Oct. through April restriction. Markets may be open a max. of 60 days a year.</a:t>
            </a:r>
          </a:p>
          <a:p>
            <a:pPr lvl="1"/>
            <a:r>
              <a:rPr lang="en-US" sz="1400" dirty="0">
                <a:latin typeface="Calibri" panose="020F0502020204030204" pitchFamily="34" charset="0"/>
                <a:ea typeface="Calibri" panose="020F0502020204030204" pitchFamily="34" charset="0"/>
                <a:cs typeface="Times New Roman" panose="02020603050405020304" pitchFamily="18" charset="0"/>
              </a:rPr>
              <a:t>Markets must have established rules and an authorized manager.</a:t>
            </a:r>
          </a:p>
          <a:p>
            <a:r>
              <a:rPr lang="en-US" sz="1800" b="1" dirty="0">
                <a:latin typeface="Calibri" panose="020F0502020204030204" pitchFamily="34" charset="0"/>
                <a:ea typeface="Calibri" panose="020F0502020204030204" pitchFamily="34" charset="0"/>
                <a:cs typeface="Times New Roman" panose="02020603050405020304" pitchFamily="18" charset="0"/>
              </a:rPr>
              <a:t>Special Event(4-303.G)</a:t>
            </a:r>
          </a:p>
          <a:p>
            <a:pPr lvl="1"/>
            <a:r>
              <a:rPr lang="en-US" sz="1400" dirty="0">
                <a:latin typeface="Calibri" panose="020F0502020204030204" pitchFamily="34" charset="0"/>
                <a:ea typeface="Calibri" panose="020F0502020204030204" pitchFamily="34" charset="0"/>
                <a:cs typeface="Times New Roman" panose="02020603050405020304" pitchFamily="18" charset="0"/>
              </a:rPr>
              <a:t>Certain temporary uses not allowed</a:t>
            </a:r>
          </a:p>
          <a:p>
            <a:pPr lvl="2"/>
            <a:r>
              <a:rPr lang="en-US" sz="1400" dirty="0">
                <a:latin typeface="Calibri" panose="020F0502020204030204" pitchFamily="34" charset="0"/>
                <a:ea typeface="Calibri" panose="020F0502020204030204" pitchFamily="34" charset="0"/>
                <a:cs typeface="Times New Roman" panose="02020603050405020304" pitchFamily="18" charset="0"/>
              </a:rPr>
              <a:t>Automobile sales</a:t>
            </a:r>
          </a:p>
          <a:p>
            <a:pPr lvl="2"/>
            <a:r>
              <a:rPr lang="en-US" sz="1400" dirty="0">
                <a:latin typeface="Calibri" panose="020F0502020204030204" pitchFamily="34" charset="0"/>
                <a:ea typeface="Calibri" panose="020F0502020204030204" pitchFamily="34" charset="0"/>
                <a:cs typeface="Times New Roman" panose="02020603050405020304" pitchFamily="18" charset="0"/>
              </a:rPr>
              <a:t>Mobile home sales</a:t>
            </a:r>
          </a:p>
          <a:p>
            <a:pPr lvl="2"/>
            <a:r>
              <a:rPr lang="en-US" sz="1400" dirty="0">
                <a:latin typeface="Calibri" panose="020F0502020204030204" pitchFamily="34" charset="0"/>
                <a:ea typeface="Calibri" panose="020F0502020204030204" pitchFamily="34" charset="0"/>
                <a:cs typeface="Times New Roman" panose="02020603050405020304" pitchFamily="18" charset="0"/>
              </a:rPr>
              <a:t>RV sales</a:t>
            </a:r>
          </a:p>
          <a:p>
            <a:pPr lvl="2"/>
            <a:r>
              <a:rPr lang="en-US" sz="1400" dirty="0">
                <a:latin typeface="Calibri" panose="020F0502020204030204" pitchFamily="34" charset="0"/>
                <a:ea typeface="Calibri" panose="020F0502020204030204" pitchFamily="34" charset="0"/>
                <a:cs typeface="Times New Roman" panose="02020603050405020304" pitchFamily="18" charset="0"/>
              </a:rPr>
              <a:t>Boat sales</a:t>
            </a:r>
          </a:p>
        </p:txBody>
      </p:sp>
    </p:spTree>
    <p:extLst>
      <p:ext uri="{BB962C8B-B14F-4D97-AF65-F5344CB8AC3E}">
        <p14:creationId xmlns:p14="http://schemas.microsoft.com/office/powerpoint/2010/main" val="4286865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505350B-C685-4BCC-9E0A-9E6B2F6C91F8}"/>
              </a:ext>
            </a:extLst>
          </p:cNvPr>
          <p:cNvSpPr/>
          <p:nvPr/>
        </p:nvSpPr>
        <p:spPr>
          <a:xfrm>
            <a:off x="28280" y="1244336"/>
            <a:ext cx="9049732" cy="4515733"/>
          </a:xfrm>
          <a:prstGeom prst="roundRect">
            <a:avLst>
              <a:gd name="adj" fmla="val 4333"/>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4953000" cy="762000"/>
          </a:xfrm>
        </p:spPr>
        <p:txBody>
          <a:bodyPr>
            <a:normAutofit/>
          </a:bodyPr>
          <a:lstStyle/>
          <a:p>
            <a:r>
              <a:rPr lang="en-US" sz="3200" dirty="0">
                <a:solidFill>
                  <a:schemeClr val="bg1"/>
                </a:solidFill>
                <a:latin typeface="+mj-lt"/>
              </a:rPr>
              <a:t>Background</a:t>
            </a:r>
          </a:p>
        </p:txBody>
      </p:sp>
      <p:sp>
        <p:nvSpPr>
          <p:cNvPr id="3" name="Content Placeholder 2"/>
          <p:cNvSpPr>
            <a:spLocks noGrp="1"/>
          </p:cNvSpPr>
          <p:nvPr>
            <p:ph idx="1"/>
          </p:nvPr>
        </p:nvSpPr>
        <p:spPr>
          <a:xfrm>
            <a:off x="65988" y="1432871"/>
            <a:ext cx="8964890" cy="387585"/>
          </a:xfrm>
        </p:spPr>
        <p:txBody>
          <a:bodyPr>
            <a:normAutofit lnSpcReduction="10000"/>
          </a:bodyPr>
          <a:lstStyle/>
          <a:p>
            <a:pPr marL="0" indent="0" algn="ctr">
              <a:buNone/>
            </a:pPr>
            <a:r>
              <a:rPr lang="en-US" sz="2000" b="1" dirty="0">
                <a:latin typeface="+mn-lt"/>
              </a:rPr>
              <a:t>Preparation of Land Development Code (LDC)</a:t>
            </a:r>
          </a:p>
          <a:p>
            <a:endParaRPr lang="en-US" sz="2800" dirty="0">
              <a:latin typeface="+mn-lt"/>
            </a:endParaRPr>
          </a:p>
          <a:p>
            <a:pPr marL="0" indent="0">
              <a:buNone/>
            </a:pPr>
            <a:endParaRPr lang="en-US" sz="2800" dirty="0">
              <a:latin typeface="+mn-lt"/>
            </a:endParaRPr>
          </a:p>
        </p:txBody>
      </p:sp>
      <p:pic>
        <p:nvPicPr>
          <p:cNvPr id="4" name="Picture 3" descr="Logo&#10;&#10;Description automatically generated">
            <a:extLst>
              <a:ext uri="{FF2B5EF4-FFF2-40B4-BE49-F238E27FC236}">
                <a16:creationId xmlns:a16="http://schemas.microsoft.com/office/drawing/2014/main" id="{CDFB34C9-EF57-4B6F-A8FA-7AAAF4CCAF0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300243" y="1789281"/>
            <a:ext cx="1940657" cy="1575502"/>
          </a:xfrm>
          <a:prstGeom prst="rect">
            <a:avLst/>
          </a:prstGeom>
        </p:spPr>
      </p:pic>
      <p:sp>
        <p:nvSpPr>
          <p:cNvPr id="9" name="Arrow: Pentagon 8">
            <a:extLst>
              <a:ext uri="{FF2B5EF4-FFF2-40B4-BE49-F238E27FC236}">
                <a16:creationId xmlns:a16="http://schemas.microsoft.com/office/drawing/2014/main" id="{DC0A4A89-403F-42D2-953E-62A6885CD145}"/>
              </a:ext>
            </a:extLst>
          </p:cNvPr>
          <p:cNvSpPr/>
          <p:nvPr/>
        </p:nvSpPr>
        <p:spPr>
          <a:xfrm>
            <a:off x="273377" y="3872204"/>
            <a:ext cx="2686639" cy="178750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December 31, 2014</a:t>
            </a:r>
          </a:p>
          <a:p>
            <a:pPr algn="ctr"/>
            <a:r>
              <a:rPr lang="en-US" b="1" dirty="0"/>
              <a:t>Village of Estero Incorporated</a:t>
            </a:r>
          </a:p>
          <a:p>
            <a:pPr algn="ctr"/>
            <a:r>
              <a:rPr lang="en-US" sz="1600" dirty="0"/>
              <a:t>Lee County LDC adopted as transitional LDC</a:t>
            </a:r>
          </a:p>
        </p:txBody>
      </p:sp>
      <p:sp>
        <p:nvSpPr>
          <p:cNvPr id="10" name="Arrow: Chevron 9">
            <a:extLst>
              <a:ext uri="{FF2B5EF4-FFF2-40B4-BE49-F238E27FC236}">
                <a16:creationId xmlns:a16="http://schemas.microsoft.com/office/drawing/2014/main" id="{4406B66C-D6B3-4B5C-AF8B-DA40360626DF}"/>
              </a:ext>
            </a:extLst>
          </p:cNvPr>
          <p:cNvSpPr/>
          <p:nvPr/>
        </p:nvSpPr>
        <p:spPr>
          <a:xfrm>
            <a:off x="2342185" y="3872204"/>
            <a:ext cx="3856775" cy="1787509"/>
          </a:xfrm>
          <a:prstGeom prst="chevron">
            <a:avLst/>
          </a:prstGeom>
          <a:solidFill>
            <a:srgbClr val="D6E7C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Comprehensive Plan prepared after much work and public input</a:t>
            </a:r>
          </a:p>
          <a:p>
            <a:pPr algn="ctr"/>
            <a:r>
              <a:rPr lang="en-US" b="1" dirty="0">
                <a:solidFill>
                  <a:schemeClr val="tx1"/>
                </a:solidFill>
              </a:rPr>
              <a:t>Officially Approved by State</a:t>
            </a:r>
          </a:p>
          <a:p>
            <a:pPr algn="ctr"/>
            <a:r>
              <a:rPr lang="en-US" sz="1600" dirty="0">
                <a:solidFill>
                  <a:schemeClr val="tx1"/>
                </a:solidFill>
              </a:rPr>
              <a:t>November 2019</a:t>
            </a:r>
          </a:p>
        </p:txBody>
      </p:sp>
      <p:sp>
        <p:nvSpPr>
          <p:cNvPr id="13" name="Arrow: Chevron 12">
            <a:extLst>
              <a:ext uri="{FF2B5EF4-FFF2-40B4-BE49-F238E27FC236}">
                <a16:creationId xmlns:a16="http://schemas.microsoft.com/office/drawing/2014/main" id="{4882043E-C9C8-487F-B059-3C0E8860219B}"/>
              </a:ext>
            </a:extLst>
          </p:cNvPr>
          <p:cNvSpPr/>
          <p:nvPr/>
        </p:nvSpPr>
        <p:spPr>
          <a:xfrm>
            <a:off x="5635253" y="3872204"/>
            <a:ext cx="3395625" cy="1787509"/>
          </a:xfrm>
          <a:prstGeom prst="chevron">
            <a:avLst/>
          </a:prstGeom>
          <a:solidFill>
            <a:schemeClr val="accent1">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a:p>
            <a:pPr algn="ctr"/>
            <a:r>
              <a:rPr lang="en-US" sz="1600" dirty="0">
                <a:solidFill>
                  <a:schemeClr val="tx1"/>
                </a:solidFill>
              </a:rPr>
              <a:t>Preparation of new LDC started as Plan approval is completed</a:t>
            </a:r>
          </a:p>
          <a:p>
            <a:pPr algn="ctr"/>
            <a:r>
              <a:rPr lang="en-US" b="1" dirty="0">
                <a:solidFill>
                  <a:schemeClr val="tx1"/>
                </a:solidFill>
              </a:rPr>
              <a:t>Anticipated Adoption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a:rPr>
              <a:t>January</a:t>
            </a:r>
            <a:r>
              <a:rPr kumimoji="0" lang="en-US" sz="1600" b="0" i="0" u="none" strike="noStrike" kern="1200" cap="none" spc="0" normalizeH="0" baseline="0" noProof="0" dirty="0">
                <a:ln>
                  <a:noFill/>
                </a:ln>
                <a:solidFill>
                  <a:prstClr val="black"/>
                </a:solidFill>
                <a:effectLst/>
                <a:uLnTx/>
                <a:uFillTx/>
                <a:latin typeface="Calibri"/>
                <a:ea typeface="+mn-ea"/>
                <a:cs typeface="+mn-cs"/>
              </a:rPr>
              <a:t> 2021</a:t>
            </a:r>
          </a:p>
          <a:p>
            <a:pPr algn="ctr"/>
            <a:endParaRPr lang="en-US" b="1" dirty="0">
              <a:solidFill>
                <a:schemeClr val="tx1"/>
              </a:solidFill>
            </a:endParaRPr>
          </a:p>
        </p:txBody>
      </p:sp>
    </p:spTree>
    <p:extLst>
      <p:ext uri="{BB962C8B-B14F-4D97-AF65-F5344CB8AC3E}">
        <p14:creationId xmlns:p14="http://schemas.microsoft.com/office/powerpoint/2010/main" val="393725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Use Type Definitions: Included in Chapter 10</a:t>
            </a:r>
          </a:p>
        </p:txBody>
      </p:sp>
      <p:sp>
        <p:nvSpPr>
          <p:cNvPr id="4" name="Content Placeholder 2">
            <a:extLst>
              <a:ext uri="{FF2B5EF4-FFF2-40B4-BE49-F238E27FC236}">
                <a16:creationId xmlns:a16="http://schemas.microsoft.com/office/drawing/2014/main" id="{C1E889F0-5FF1-406F-9FCB-18E7682FA2E8}"/>
              </a:ext>
            </a:extLst>
          </p:cNvPr>
          <p:cNvSpPr txBox="1">
            <a:spLocks/>
          </p:cNvSpPr>
          <p:nvPr/>
        </p:nvSpPr>
        <p:spPr>
          <a:xfrm>
            <a:off x="1192355" y="1459344"/>
            <a:ext cx="7265845" cy="40524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Web Pro Condensed" panose="020B0506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Web Pro Condensed" panose="020B0506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Web Pro Condensed" panose="020B0506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Web Pro Condensed" panose="020B0506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sz="2000" b="1" dirty="0">
                <a:latin typeface="Calibri" panose="020F0502020204030204" pitchFamily="34" charset="0"/>
                <a:ea typeface="Calibri" panose="020F0502020204030204" pitchFamily="34" charset="0"/>
                <a:cs typeface="Times New Roman" panose="02020603050405020304" pitchFamily="18" charset="0"/>
              </a:rPr>
              <a:t>Uses identified in the use tables are defined in Chapter 10.</a:t>
            </a:r>
          </a:p>
          <a:p>
            <a:pPr>
              <a:lnSpc>
                <a:spcPct val="150000"/>
              </a:lnSpc>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000" b="1" dirty="0">
                <a:latin typeface="Calibri" panose="020F0502020204030204" pitchFamily="34" charset="0"/>
                <a:ea typeface="Calibri" panose="020F0502020204030204" pitchFamily="34" charset="0"/>
                <a:cs typeface="Times New Roman" panose="02020603050405020304" pitchFamily="18" charset="0"/>
              </a:rPr>
              <a:t>Definitions will be included alphabetically with other definitions from the entire LDC in Chapter 10</a:t>
            </a:r>
          </a:p>
          <a:p>
            <a:pPr>
              <a:lnSpc>
                <a:spcPct val="150000"/>
              </a:lnSpc>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000" b="1" dirty="0">
                <a:latin typeface="Calibri" panose="020F0502020204030204" pitchFamily="34" charset="0"/>
                <a:ea typeface="Calibri" panose="020F0502020204030204" pitchFamily="34" charset="0"/>
                <a:cs typeface="Times New Roman" panose="02020603050405020304" pitchFamily="18" charset="0"/>
              </a:rPr>
              <a:t>The complete Chapter 10 will be a part of another module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8799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the side of a river&#10;&#10;Description automatically generated">
            <a:extLst>
              <a:ext uri="{FF2B5EF4-FFF2-40B4-BE49-F238E27FC236}">
                <a16:creationId xmlns:a16="http://schemas.microsoft.com/office/drawing/2014/main" id="{B384564C-75D0-4576-A7C7-142CF15CD6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027" b="12018"/>
          <a:stretch/>
        </p:blipFill>
        <p:spPr>
          <a:xfrm>
            <a:off x="0" y="-24284"/>
            <a:ext cx="9144000" cy="6858000"/>
          </a:xfrm>
          <a:prstGeom prst="rect">
            <a:avLst/>
          </a:prstGeom>
        </p:spPr>
      </p:pic>
      <p:pic>
        <p:nvPicPr>
          <p:cNvPr id="2" name="Picture 1">
            <a:extLst>
              <a:ext uri="{FF2B5EF4-FFF2-40B4-BE49-F238E27FC236}">
                <a16:creationId xmlns:a16="http://schemas.microsoft.com/office/drawing/2014/main" id="{FD620C9A-51BC-431C-ACAE-1D07FA169111}"/>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33400" y="2819400"/>
            <a:ext cx="10160011" cy="4064001"/>
          </a:xfrm>
          <a:prstGeom prst="rect">
            <a:avLst/>
          </a:prstGeom>
        </p:spPr>
      </p:pic>
      <p:sp>
        <p:nvSpPr>
          <p:cNvPr id="3" name="Rectangle 2">
            <a:extLst>
              <a:ext uri="{FF2B5EF4-FFF2-40B4-BE49-F238E27FC236}">
                <a16:creationId xmlns:a16="http://schemas.microsoft.com/office/drawing/2014/main" id="{B2CD792F-2D35-4861-B46C-C59882420E00}"/>
              </a:ext>
            </a:extLst>
          </p:cNvPr>
          <p:cNvSpPr/>
          <p:nvPr/>
        </p:nvSpPr>
        <p:spPr>
          <a:xfrm>
            <a:off x="1209424" y="756439"/>
            <a:ext cx="6591095" cy="159944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F0F61AE-3063-41DD-B975-DAB126FFCE68}"/>
              </a:ext>
            </a:extLst>
          </p:cNvPr>
          <p:cNvSpPr txBox="1"/>
          <p:nvPr/>
        </p:nvSpPr>
        <p:spPr>
          <a:xfrm>
            <a:off x="1255841" y="1171440"/>
            <a:ext cx="6498263" cy="769441"/>
          </a:xfrm>
          <a:prstGeom prst="rect">
            <a:avLst/>
          </a:prstGeom>
          <a:noFill/>
        </p:spPr>
        <p:txBody>
          <a:bodyPr wrap="square" rtlCol="0">
            <a:spAutoFit/>
          </a:bodyPr>
          <a:lstStyle/>
          <a:p>
            <a:pPr algn="ctr"/>
            <a:r>
              <a:rPr lang="en-US" sz="4400" b="1" dirty="0">
                <a:solidFill>
                  <a:srgbClr val="0070C0"/>
                </a:solidFill>
                <a:latin typeface="+mj-lt"/>
                <a:ea typeface="Ebrima" panose="02000000000000000000" pitchFamily="2" charset="0"/>
                <a:cs typeface="Ebrima" panose="02000000000000000000" pitchFamily="2" charset="0"/>
              </a:rPr>
              <a:t>Questions and Discussion</a:t>
            </a:r>
          </a:p>
        </p:txBody>
      </p:sp>
      <p:sp>
        <p:nvSpPr>
          <p:cNvPr id="7" name="Rounded Rectangular Callout 4">
            <a:extLst>
              <a:ext uri="{FF2B5EF4-FFF2-40B4-BE49-F238E27FC236}">
                <a16:creationId xmlns:a16="http://schemas.microsoft.com/office/drawing/2014/main" id="{F482F37B-DF96-4FCF-96E5-3AC9FDBCDF18}"/>
              </a:ext>
            </a:extLst>
          </p:cNvPr>
          <p:cNvSpPr/>
          <p:nvPr/>
        </p:nvSpPr>
        <p:spPr>
          <a:xfrm>
            <a:off x="4572000" y="2777147"/>
            <a:ext cx="731520" cy="609600"/>
          </a:xfrm>
          <a:prstGeom prst="wedgeRoundRectCallout">
            <a:avLst>
              <a:gd name="adj1" fmla="val 138542"/>
              <a:gd name="adj2" fmla="val 5500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00AADB-3E73-4E10-95AC-59FAA04E8185}"/>
              </a:ext>
            </a:extLst>
          </p:cNvPr>
          <p:cNvSpPr txBox="1"/>
          <p:nvPr/>
        </p:nvSpPr>
        <p:spPr>
          <a:xfrm>
            <a:off x="4546605" y="2697226"/>
            <a:ext cx="835849" cy="769441"/>
          </a:xfrm>
          <a:prstGeom prst="rect">
            <a:avLst/>
          </a:prstGeom>
          <a:noFill/>
        </p:spPr>
        <p:txBody>
          <a:bodyPr wrap="square" rtlCol="0">
            <a:spAutoFit/>
          </a:bodyPr>
          <a:lstStyle/>
          <a:p>
            <a:pPr algn="ctr"/>
            <a:r>
              <a:rPr lang="en-US" sz="4400" b="1" dirty="0">
                <a:latin typeface="+mj-lt"/>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3342382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953000" cy="762000"/>
          </a:xfrm>
        </p:spPr>
        <p:txBody>
          <a:bodyPr>
            <a:normAutofit/>
          </a:bodyPr>
          <a:lstStyle/>
          <a:p>
            <a:r>
              <a:rPr lang="en-US" sz="3200" dirty="0">
                <a:solidFill>
                  <a:schemeClr val="bg1"/>
                </a:solidFill>
                <a:latin typeface="+mj-lt"/>
              </a:rPr>
              <a:t>Reference</a:t>
            </a:r>
          </a:p>
        </p:txBody>
      </p:sp>
      <p:sp>
        <p:nvSpPr>
          <p:cNvPr id="3" name="Content Placeholder 2"/>
          <p:cNvSpPr>
            <a:spLocks noGrp="1"/>
          </p:cNvSpPr>
          <p:nvPr>
            <p:ph idx="1"/>
          </p:nvPr>
        </p:nvSpPr>
        <p:spPr>
          <a:xfrm>
            <a:off x="457200" y="1271752"/>
            <a:ext cx="7812630" cy="4456385"/>
          </a:xfrm>
        </p:spPr>
        <p:txBody>
          <a:bodyPr>
            <a:normAutofit fontScale="85000" lnSpcReduction="20000"/>
          </a:bodyPr>
          <a:lstStyle/>
          <a:p>
            <a:pPr marL="0" indent="0" algn="ctr">
              <a:buNone/>
            </a:pPr>
            <a:r>
              <a:rPr lang="en-US" sz="2000" b="1" dirty="0">
                <a:latin typeface="+mn-lt"/>
              </a:rPr>
              <a:t>TALKING ABOUT LAND DEVELOPMENT CODES (LDCs)</a:t>
            </a:r>
          </a:p>
          <a:p>
            <a:endParaRPr lang="en-US" sz="2000" b="1" dirty="0">
              <a:latin typeface="+mn-lt"/>
            </a:endParaRPr>
          </a:p>
          <a:p>
            <a:r>
              <a:rPr lang="en-US" sz="2000" b="1" dirty="0">
                <a:latin typeface="+mn-lt"/>
              </a:rPr>
              <a:t>The Lee County LDC</a:t>
            </a:r>
          </a:p>
          <a:p>
            <a:pPr lvl="1"/>
            <a:r>
              <a:rPr lang="en-US" sz="1600" dirty="0">
                <a:latin typeface="+mn-lt"/>
              </a:rPr>
              <a:t>A document maintained by Lee County, that the County has continued to change since Estero incorporated. New changes to the Lee County LDC do not automatically change the transitional LDC. Development from before March 17, 2015 was built using the Lee County LDC.</a:t>
            </a:r>
            <a:endParaRPr lang="en-US" sz="2000" b="1" dirty="0">
              <a:latin typeface="+mn-lt"/>
            </a:endParaRPr>
          </a:p>
          <a:p>
            <a:r>
              <a:rPr lang="en-US" sz="2000" b="1" dirty="0">
                <a:latin typeface="+mn-lt"/>
              </a:rPr>
              <a:t>The Transitional LDC</a:t>
            </a:r>
            <a:r>
              <a:rPr lang="en-US" sz="2000" b="1" i="1" dirty="0">
                <a:latin typeface="+mn-lt"/>
              </a:rPr>
              <a:t> </a:t>
            </a:r>
            <a:r>
              <a:rPr lang="en-US" sz="2000" i="1" dirty="0">
                <a:latin typeface="+mn-lt"/>
              </a:rPr>
              <a:t>or</a:t>
            </a:r>
            <a:r>
              <a:rPr lang="en-US" sz="2000" b="1" i="1" dirty="0">
                <a:latin typeface="+mn-lt"/>
              </a:rPr>
              <a:t> </a:t>
            </a:r>
            <a:r>
              <a:rPr lang="en-US" sz="2000" b="1" dirty="0">
                <a:latin typeface="+mn-lt"/>
              </a:rPr>
              <a:t>The Old LDC</a:t>
            </a:r>
          </a:p>
          <a:p>
            <a:pPr lvl="1"/>
            <a:r>
              <a:rPr lang="en-US" sz="1600" dirty="0">
                <a:latin typeface="+mn-lt"/>
              </a:rPr>
              <a:t>Based on the Lee County LDC as it stood at the date of incorporation, with some amendments enacted by the Village Council over time, this document regulates development in the Village until the new LDC is adopted</a:t>
            </a:r>
          </a:p>
          <a:p>
            <a:r>
              <a:rPr lang="en-US" sz="2000" b="1" dirty="0">
                <a:latin typeface="+mn-lt"/>
              </a:rPr>
              <a:t>The LDC </a:t>
            </a:r>
            <a:r>
              <a:rPr lang="en-US" sz="2000" i="1" dirty="0">
                <a:latin typeface="+mn-lt"/>
              </a:rPr>
              <a:t>or </a:t>
            </a:r>
            <a:r>
              <a:rPr lang="en-US" sz="2000" b="1" dirty="0">
                <a:latin typeface="+mn-lt"/>
              </a:rPr>
              <a:t>The New LDC</a:t>
            </a:r>
          </a:p>
          <a:p>
            <a:pPr lvl="1"/>
            <a:r>
              <a:rPr lang="en-US" sz="1600" dirty="0">
                <a:latin typeface="+mn-lt"/>
              </a:rPr>
              <a:t>The proposed new document to regulate development in the Village</a:t>
            </a:r>
          </a:p>
          <a:p>
            <a:r>
              <a:rPr lang="en-US" sz="2000" b="1" dirty="0">
                <a:latin typeface="+mn-lt"/>
              </a:rPr>
              <a:t>Module 1</a:t>
            </a:r>
          </a:p>
          <a:p>
            <a:pPr lvl="1"/>
            <a:r>
              <a:rPr lang="en-US" sz="1600" dirty="0">
                <a:latin typeface="+mn-lt"/>
              </a:rPr>
              <a:t>Chapters 3 and 4 of the new LDC regulating Zoning Districts and Use Specific Standards</a:t>
            </a:r>
          </a:p>
          <a:p>
            <a:r>
              <a:rPr lang="en-US" sz="2000" b="1" dirty="0">
                <a:latin typeface="+mn-lt"/>
              </a:rPr>
              <a:t>Review Draft</a:t>
            </a:r>
          </a:p>
          <a:p>
            <a:pPr lvl="1"/>
            <a:r>
              <a:rPr lang="en-US" sz="1600" dirty="0">
                <a:latin typeface="+mn-lt"/>
              </a:rPr>
              <a:t>The New LDC draft presented today for comment and direction</a:t>
            </a:r>
          </a:p>
          <a:p>
            <a:r>
              <a:rPr lang="en-US" sz="2000" b="1" dirty="0">
                <a:latin typeface="+mn-lt"/>
              </a:rPr>
              <a:t>Public Hearing Draft</a:t>
            </a:r>
          </a:p>
          <a:p>
            <a:pPr lvl="1"/>
            <a:r>
              <a:rPr lang="en-US" sz="1600" dirty="0">
                <a:latin typeface="+mn-lt"/>
              </a:rPr>
              <a:t>A revised future draft modified based on feedback and cleared of drafting footnotes that will proceed through the adoption process.</a:t>
            </a:r>
          </a:p>
          <a:p>
            <a:pPr lvl="1"/>
            <a:endParaRPr lang="en-US" sz="1600" dirty="0">
              <a:latin typeface="+mn-lt"/>
            </a:endParaRPr>
          </a:p>
          <a:p>
            <a:pPr lvl="1"/>
            <a:endParaRPr lang="en-US" sz="1600" dirty="0">
              <a:latin typeface="+mn-lt"/>
            </a:endParaRPr>
          </a:p>
          <a:p>
            <a:endParaRPr lang="en-US" sz="2800" dirty="0">
              <a:latin typeface="+mn-lt"/>
            </a:endParaRPr>
          </a:p>
          <a:p>
            <a:pPr marL="0" indent="0">
              <a:buNone/>
            </a:pPr>
            <a:endParaRPr lang="en-US" sz="2800" dirty="0">
              <a:latin typeface="+mn-lt"/>
            </a:endParaRPr>
          </a:p>
        </p:txBody>
      </p:sp>
    </p:spTree>
    <p:extLst>
      <p:ext uri="{BB962C8B-B14F-4D97-AF65-F5344CB8AC3E}">
        <p14:creationId xmlns:p14="http://schemas.microsoft.com/office/powerpoint/2010/main" val="142446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953000" cy="762000"/>
          </a:xfrm>
        </p:spPr>
        <p:txBody>
          <a:bodyPr>
            <a:normAutofit/>
          </a:bodyPr>
          <a:lstStyle/>
          <a:p>
            <a:r>
              <a:rPr lang="en-US" sz="3200" dirty="0">
                <a:solidFill>
                  <a:schemeClr val="bg1"/>
                </a:solidFill>
                <a:latin typeface="+mj-lt"/>
              </a:rPr>
              <a:t>Background</a:t>
            </a:r>
          </a:p>
        </p:txBody>
      </p:sp>
      <p:sp>
        <p:nvSpPr>
          <p:cNvPr id="3" name="Content Placeholder 2"/>
          <p:cNvSpPr>
            <a:spLocks noGrp="1"/>
          </p:cNvSpPr>
          <p:nvPr>
            <p:ph idx="1"/>
          </p:nvPr>
        </p:nvSpPr>
        <p:spPr>
          <a:xfrm>
            <a:off x="228602" y="1524000"/>
            <a:ext cx="7011953" cy="4114800"/>
          </a:xfrm>
        </p:spPr>
        <p:txBody>
          <a:bodyPr>
            <a:normAutofit fontScale="85000" lnSpcReduction="10000"/>
          </a:bodyPr>
          <a:lstStyle/>
          <a:p>
            <a:r>
              <a:rPr lang="en-US" sz="2800" dirty="0">
                <a:latin typeface="+mn-lt"/>
              </a:rPr>
              <a:t>The Land Development Code regulates development and sets standards for:</a:t>
            </a:r>
          </a:p>
          <a:p>
            <a:pPr lvl="1"/>
            <a:r>
              <a:rPr lang="en-US" sz="2400" dirty="0">
                <a:latin typeface="+mn-lt"/>
              </a:rPr>
              <a:t>Landscaping </a:t>
            </a:r>
          </a:p>
          <a:p>
            <a:pPr lvl="1"/>
            <a:r>
              <a:rPr lang="en-US" sz="2400" dirty="0">
                <a:latin typeface="+mn-lt"/>
              </a:rPr>
              <a:t>Architecture</a:t>
            </a:r>
          </a:p>
          <a:p>
            <a:pPr lvl="1"/>
            <a:r>
              <a:rPr lang="en-US" sz="2400" dirty="0">
                <a:latin typeface="+mn-lt"/>
              </a:rPr>
              <a:t>Parking</a:t>
            </a:r>
          </a:p>
          <a:p>
            <a:pPr lvl="1"/>
            <a:r>
              <a:rPr lang="en-US" sz="2400" dirty="0">
                <a:latin typeface="+mn-lt"/>
              </a:rPr>
              <a:t>Open space and similar items</a:t>
            </a:r>
          </a:p>
          <a:p>
            <a:pPr lvl="1"/>
            <a:r>
              <a:rPr lang="en-US" sz="2400" dirty="0">
                <a:latin typeface="+mn-lt"/>
              </a:rPr>
              <a:t>Zoning rules </a:t>
            </a:r>
          </a:p>
          <a:p>
            <a:r>
              <a:rPr lang="en-US" sz="2800" dirty="0">
                <a:latin typeface="+mn-lt"/>
              </a:rPr>
              <a:t>How is the LDC different from the Comprehensive Plan?</a:t>
            </a:r>
          </a:p>
          <a:p>
            <a:pPr lvl="1"/>
            <a:r>
              <a:rPr lang="en-US" sz="2400" dirty="0">
                <a:latin typeface="+mn-lt"/>
              </a:rPr>
              <a:t>The Comprehensive plan is a broad long range vision and policy document</a:t>
            </a:r>
          </a:p>
          <a:p>
            <a:pPr lvl="1"/>
            <a:r>
              <a:rPr lang="en-US" sz="2400" dirty="0">
                <a:latin typeface="+mn-lt"/>
              </a:rPr>
              <a:t>The LDC is a technical document with detailed regulations</a:t>
            </a:r>
          </a:p>
          <a:p>
            <a:endParaRPr lang="en-US" sz="2800" dirty="0">
              <a:latin typeface="+mn-lt"/>
            </a:endParaRPr>
          </a:p>
          <a:p>
            <a:pPr marL="0" indent="0">
              <a:buNone/>
            </a:pPr>
            <a:endParaRPr lang="en-US" sz="2800" dirty="0">
              <a:latin typeface="+mn-lt"/>
            </a:endParaRPr>
          </a:p>
        </p:txBody>
      </p:sp>
      <p:sp>
        <p:nvSpPr>
          <p:cNvPr id="6" name="Rectangle 5">
            <a:extLst>
              <a:ext uri="{FF2B5EF4-FFF2-40B4-BE49-F238E27FC236}">
                <a16:creationId xmlns:a16="http://schemas.microsoft.com/office/drawing/2014/main" id="{D8E73FB5-716F-46DA-AF7B-FDF87FE2D881}"/>
              </a:ext>
            </a:extLst>
          </p:cNvPr>
          <p:cNvSpPr/>
          <p:nvPr/>
        </p:nvSpPr>
        <p:spPr>
          <a:xfrm>
            <a:off x="127000" y="1082962"/>
            <a:ext cx="7281506" cy="441037"/>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ysClr val="windowText" lastClr="000000"/>
                </a:solidFill>
              </a:rPr>
              <a:t>What is a Land Development Code?</a:t>
            </a:r>
          </a:p>
        </p:txBody>
      </p:sp>
    </p:spTree>
    <p:extLst>
      <p:ext uri="{BB962C8B-B14F-4D97-AF65-F5344CB8AC3E}">
        <p14:creationId xmlns:p14="http://schemas.microsoft.com/office/powerpoint/2010/main" val="1183832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2EE0-A4E0-4346-A676-D7A7C5B3CF50}"/>
              </a:ext>
            </a:extLst>
          </p:cNvPr>
          <p:cNvSpPr>
            <a:spLocks noGrp="1"/>
          </p:cNvSpPr>
          <p:nvPr>
            <p:ph type="title"/>
          </p:nvPr>
        </p:nvSpPr>
        <p:spPr>
          <a:xfrm>
            <a:off x="457200" y="283969"/>
            <a:ext cx="8001000" cy="715962"/>
          </a:xfrm>
        </p:spPr>
        <p:txBody>
          <a:bodyPr/>
          <a:lstStyle/>
          <a:p>
            <a:r>
              <a:rPr lang="en-US" dirty="0">
                <a:latin typeface="+mj-lt"/>
              </a:rPr>
              <a:t>Chapter 3: Zoning Districts</a:t>
            </a:r>
          </a:p>
        </p:txBody>
      </p:sp>
      <p:sp>
        <p:nvSpPr>
          <p:cNvPr id="5" name="TextBox 4">
            <a:extLst>
              <a:ext uri="{FF2B5EF4-FFF2-40B4-BE49-F238E27FC236}">
                <a16:creationId xmlns:a16="http://schemas.microsoft.com/office/drawing/2014/main" id="{097BF5A0-B9BD-4F03-A088-D04A366ED4A0}"/>
              </a:ext>
            </a:extLst>
          </p:cNvPr>
          <p:cNvSpPr txBox="1"/>
          <p:nvPr/>
        </p:nvSpPr>
        <p:spPr>
          <a:xfrm>
            <a:off x="73574" y="1145247"/>
            <a:ext cx="4964180" cy="3693319"/>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00000"/>
                </a:solidFill>
                <a:latin typeface="Calibri" panose="020F0502020204030204" pitchFamily="34" charset="0"/>
              </a:rPr>
              <a:t>M</a:t>
            </a:r>
            <a:r>
              <a:rPr lang="en-US" sz="1800" b="1" i="0" u="none" strike="noStrike" baseline="0" dirty="0">
                <a:solidFill>
                  <a:srgbClr val="000000"/>
                </a:solidFill>
                <a:latin typeface="Calibri" panose="020F0502020204030204" pitchFamily="34" charset="0"/>
              </a:rPr>
              <a:t>odernizes and simplifies the Zoning District structure </a:t>
            </a:r>
            <a:r>
              <a:rPr lang="en-US" b="1" dirty="0">
                <a:solidFill>
                  <a:srgbClr val="000000"/>
                </a:solidFill>
                <a:latin typeface="Calibri" panose="020F0502020204030204" pitchFamily="34" charset="0"/>
              </a:rPr>
              <a:t>and also</a:t>
            </a:r>
            <a:r>
              <a:rPr lang="en-US" sz="1800" b="1" i="0" u="none" strike="noStrike" baseline="0" dirty="0">
                <a:solidFill>
                  <a:srgbClr val="000000"/>
                </a:solidFill>
                <a:latin typeface="Calibri" panose="020F0502020204030204" pitchFamily="34" charset="0"/>
              </a:rPr>
              <a:t> implements the Comprehensive Plan policies</a:t>
            </a:r>
          </a:p>
          <a:p>
            <a:pPr marL="742950" lvl="1" indent="-285750">
              <a:buFont typeface="Arial" panose="020B0604020202020204" pitchFamily="34" charset="0"/>
              <a:buChar char="•"/>
            </a:pPr>
            <a:r>
              <a:rPr lang="en-US" dirty="0">
                <a:solidFill>
                  <a:srgbClr val="000000"/>
                </a:solidFill>
                <a:latin typeface="Calibri" panose="020F0502020204030204" pitchFamily="34" charset="0"/>
              </a:rPr>
              <a:t>Used transitional LDC as starting point</a:t>
            </a:r>
          </a:p>
          <a:p>
            <a:pPr marL="742950" lvl="1" indent="-285750">
              <a:buFont typeface="Arial" panose="020B0604020202020204" pitchFamily="34" charset="0"/>
              <a:buChar char="•"/>
            </a:pPr>
            <a:r>
              <a:rPr lang="en-US" dirty="0">
                <a:solidFill>
                  <a:srgbClr val="000000"/>
                </a:solidFill>
                <a:latin typeface="Calibri" panose="020F0502020204030204" pitchFamily="34" charset="0"/>
              </a:rPr>
              <a:t>Based on Plan direction and current conditions: </a:t>
            </a:r>
          </a:p>
          <a:p>
            <a:pPr marL="1200150" lvl="2" indent="-285750">
              <a:buFont typeface="Arial" panose="020B0604020202020204" pitchFamily="34" charset="0"/>
              <a:buChar char="•"/>
            </a:pPr>
            <a:r>
              <a:rPr lang="en-US" dirty="0">
                <a:solidFill>
                  <a:srgbClr val="000000"/>
                </a:solidFill>
                <a:latin typeface="Calibri" panose="020F0502020204030204" pitchFamily="34" charset="0"/>
              </a:rPr>
              <a:t>Consolidates and simplifies some districts</a:t>
            </a:r>
          </a:p>
          <a:p>
            <a:pPr marL="1200150" lvl="2" indent="-285750">
              <a:buFont typeface="Arial" panose="020B0604020202020204" pitchFamily="34" charset="0"/>
              <a:buChar char="•"/>
            </a:pPr>
            <a:r>
              <a:rPr lang="en-US" dirty="0">
                <a:solidFill>
                  <a:srgbClr val="000000"/>
                </a:solidFill>
                <a:latin typeface="Calibri" panose="020F0502020204030204" pitchFamily="34" charset="0"/>
              </a:rPr>
              <a:t>Carries forward a few districts with refinements</a:t>
            </a:r>
          </a:p>
          <a:p>
            <a:pPr marL="1200150" lvl="2" indent="-285750">
              <a:buFont typeface="Arial" panose="020B0604020202020204" pitchFamily="34" charset="0"/>
              <a:buChar char="•"/>
            </a:pPr>
            <a:r>
              <a:rPr lang="en-US" dirty="0">
                <a:solidFill>
                  <a:srgbClr val="000000"/>
                </a:solidFill>
                <a:latin typeface="Calibri" panose="020F0502020204030204" pitchFamily="34" charset="0"/>
              </a:rPr>
              <a:t>Deletes some districts</a:t>
            </a:r>
          </a:p>
          <a:p>
            <a:pPr marL="1200150" lvl="2" indent="-285750">
              <a:buFont typeface="Arial" panose="020B0604020202020204" pitchFamily="34" charset="0"/>
              <a:buChar char="•"/>
            </a:pPr>
            <a:r>
              <a:rPr lang="en-US" dirty="0">
                <a:solidFill>
                  <a:srgbClr val="000000"/>
                </a:solidFill>
                <a:latin typeface="Calibri" panose="020F0502020204030204" pitchFamily="34" charset="0"/>
              </a:rPr>
              <a:t>Adds some new districts</a:t>
            </a:r>
          </a:p>
          <a:p>
            <a:pPr lvl="1"/>
            <a:endParaRPr lang="en-US" dirty="0"/>
          </a:p>
        </p:txBody>
      </p:sp>
      <p:sp>
        <p:nvSpPr>
          <p:cNvPr id="3" name="Rectangle 2">
            <a:extLst>
              <a:ext uri="{FF2B5EF4-FFF2-40B4-BE49-F238E27FC236}">
                <a16:creationId xmlns:a16="http://schemas.microsoft.com/office/drawing/2014/main" id="{E48A252F-CBCD-48E5-8D30-AFE62DCD6C2A}"/>
              </a:ext>
            </a:extLst>
          </p:cNvPr>
          <p:cNvSpPr/>
          <p:nvPr/>
        </p:nvSpPr>
        <p:spPr>
          <a:xfrm>
            <a:off x="5041232" y="1035269"/>
            <a:ext cx="4029194" cy="3767959"/>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tabLst>
                <a:tab pos="1146175" algn="l"/>
              </a:tabLst>
            </a:pPr>
            <a:r>
              <a:rPr lang="en-US" sz="1600" b="1" dirty="0">
                <a:solidFill>
                  <a:sysClr val="windowText" lastClr="000000"/>
                </a:solidFill>
              </a:rPr>
              <a:t>Chapter 3: 	Zoning Districts</a:t>
            </a:r>
          </a:p>
          <a:p>
            <a:pPr>
              <a:lnSpc>
                <a:spcPct val="150000"/>
              </a:lnSpc>
            </a:pPr>
            <a:endParaRPr lang="en-US" sz="1600" b="1" dirty="0">
              <a:solidFill>
                <a:sysClr val="windowText" lastClr="000000"/>
              </a:solidFill>
            </a:endParaRPr>
          </a:p>
          <a:p>
            <a:pPr>
              <a:lnSpc>
                <a:spcPct val="150000"/>
              </a:lnSpc>
              <a:tabLst>
                <a:tab pos="1146175" algn="l"/>
              </a:tabLst>
            </a:pPr>
            <a:r>
              <a:rPr lang="en-US" sz="1600" b="1" dirty="0">
                <a:solidFill>
                  <a:sysClr val="windowText" lastClr="000000"/>
                </a:solidFill>
              </a:rPr>
              <a:t>Section 3-1	</a:t>
            </a:r>
            <a:r>
              <a:rPr lang="en-US" sz="1600" dirty="0">
                <a:solidFill>
                  <a:sysClr val="windowText" lastClr="000000"/>
                </a:solidFill>
              </a:rPr>
              <a:t>General Provisions</a:t>
            </a:r>
          </a:p>
          <a:p>
            <a:pPr>
              <a:lnSpc>
                <a:spcPct val="150000"/>
              </a:lnSpc>
              <a:tabLst>
                <a:tab pos="1146175" algn="l"/>
              </a:tabLst>
            </a:pPr>
            <a:r>
              <a:rPr lang="en-US" sz="1600" b="1" dirty="0">
                <a:solidFill>
                  <a:sysClr val="windowText" lastClr="000000"/>
                </a:solidFill>
              </a:rPr>
              <a:t>Section 3-2	</a:t>
            </a:r>
            <a:r>
              <a:rPr lang="en-US" sz="1600" dirty="0">
                <a:solidFill>
                  <a:sysClr val="windowText" lastClr="000000"/>
                </a:solidFill>
              </a:rPr>
              <a:t>Agricultural District</a:t>
            </a:r>
          </a:p>
          <a:p>
            <a:pPr>
              <a:lnSpc>
                <a:spcPct val="150000"/>
              </a:lnSpc>
              <a:tabLst>
                <a:tab pos="1146175" algn="l"/>
              </a:tabLst>
            </a:pPr>
            <a:r>
              <a:rPr lang="en-US" sz="1600" b="1" dirty="0">
                <a:solidFill>
                  <a:sysClr val="windowText" lastClr="000000"/>
                </a:solidFill>
              </a:rPr>
              <a:t>Section 3-3	</a:t>
            </a:r>
            <a:r>
              <a:rPr lang="en-US" sz="1600" dirty="0">
                <a:solidFill>
                  <a:sysClr val="windowText" lastClr="000000"/>
                </a:solidFill>
              </a:rPr>
              <a:t>Residential Districts</a:t>
            </a:r>
          </a:p>
          <a:p>
            <a:pPr>
              <a:lnSpc>
                <a:spcPct val="150000"/>
              </a:lnSpc>
              <a:tabLst>
                <a:tab pos="1146175" algn="l"/>
              </a:tabLst>
            </a:pPr>
            <a:r>
              <a:rPr lang="en-US" sz="1600" b="1" dirty="0">
                <a:solidFill>
                  <a:sysClr val="windowText" lastClr="000000"/>
                </a:solidFill>
              </a:rPr>
              <a:t>Section 3-4	</a:t>
            </a:r>
            <a:r>
              <a:rPr lang="en-US" sz="1600" dirty="0">
                <a:solidFill>
                  <a:sysClr val="windowText" lastClr="000000"/>
                </a:solidFill>
              </a:rPr>
              <a:t>Commercial Districts</a:t>
            </a:r>
          </a:p>
          <a:p>
            <a:pPr>
              <a:lnSpc>
                <a:spcPct val="150000"/>
              </a:lnSpc>
              <a:tabLst>
                <a:tab pos="1146175" algn="l"/>
              </a:tabLst>
            </a:pPr>
            <a:r>
              <a:rPr lang="en-US" sz="1600" b="1" dirty="0">
                <a:solidFill>
                  <a:sysClr val="windowText" lastClr="000000"/>
                </a:solidFill>
              </a:rPr>
              <a:t>Section 3-5	</a:t>
            </a:r>
            <a:r>
              <a:rPr lang="en-US" sz="1600" dirty="0">
                <a:solidFill>
                  <a:sysClr val="windowText" lastClr="000000"/>
                </a:solidFill>
              </a:rPr>
              <a:t>Special Purpose Districts</a:t>
            </a:r>
          </a:p>
          <a:p>
            <a:pPr>
              <a:lnSpc>
                <a:spcPct val="150000"/>
              </a:lnSpc>
              <a:tabLst>
                <a:tab pos="1146175" algn="l"/>
              </a:tabLst>
            </a:pPr>
            <a:r>
              <a:rPr lang="en-US" sz="1600" b="1" dirty="0">
                <a:solidFill>
                  <a:sysClr val="windowText" lastClr="000000"/>
                </a:solidFill>
              </a:rPr>
              <a:t>Section 3-6	</a:t>
            </a:r>
            <a:r>
              <a:rPr lang="en-US" sz="1600" dirty="0">
                <a:solidFill>
                  <a:sysClr val="windowText" lastClr="000000"/>
                </a:solidFill>
              </a:rPr>
              <a:t>Legacy Districts</a:t>
            </a:r>
          </a:p>
          <a:p>
            <a:pPr>
              <a:lnSpc>
                <a:spcPct val="150000"/>
              </a:lnSpc>
              <a:tabLst>
                <a:tab pos="1146175" algn="l"/>
              </a:tabLst>
            </a:pPr>
            <a:r>
              <a:rPr lang="en-US" sz="1600" b="1" dirty="0">
                <a:solidFill>
                  <a:sysClr val="windowText" lastClr="000000"/>
                </a:solidFill>
              </a:rPr>
              <a:t>Section 3-7	</a:t>
            </a:r>
            <a:r>
              <a:rPr lang="en-US" sz="1600" dirty="0">
                <a:solidFill>
                  <a:sysClr val="windowText" lastClr="000000"/>
                </a:solidFill>
              </a:rPr>
              <a:t>Planned Development Districts</a:t>
            </a:r>
          </a:p>
          <a:p>
            <a:pPr>
              <a:lnSpc>
                <a:spcPct val="150000"/>
              </a:lnSpc>
              <a:tabLst>
                <a:tab pos="1146175" algn="l"/>
              </a:tabLst>
            </a:pPr>
            <a:r>
              <a:rPr lang="en-US" sz="1600" b="1" dirty="0">
                <a:solidFill>
                  <a:sysClr val="windowText" lastClr="000000"/>
                </a:solidFill>
              </a:rPr>
              <a:t>Section 3-8	</a:t>
            </a:r>
            <a:r>
              <a:rPr lang="en-US" sz="1600" dirty="0">
                <a:solidFill>
                  <a:sysClr val="windowText" lastClr="000000"/>
                </a:solidFill>
              </a:rPr>
              <a:t>Overlay Districts</a:t>
            </a:r>
          </a:p>
          <a:p>
            <a:endParaRPr lang="en-US" sz="1600" dirty="0">
              <a:solidFill>
                <a:sysClr val="windowText" lastClr="000000"/>
              </a:solidFill>
            </a:endParaRPr>
          </a:p>
        </p:txBody>
      </p:sp>
    </p:spTree>
    <p:extLst>
      <p:ext uri="{BB962C8B-B14F-4D97-AF65-F5344CB8AC3E}">
        <p14:creationId xmlns:p14="http://schemas.microsoft.com/office/powerpoint/2010/main" val="1218949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2EE0-A4E0-4346-A676-D7A7C5B3CF50}"/>
              </a:ext>
            </a:extLst>
          </p:cNvPr>
          <p:cNvSpPr>
            <a:spLocks noGrp="1"/>
          </p:cNvSpPr>
          <p:nvPr>
            <p:ph type="title"/>
          </p:nvPr>
        </p:nvSpPr>
        <p:spPr/>
        <p:txBody>
          <a:bodyPr/>
          <a:lstStyle/>
          <a:p>
            <a:r>
              <a:rPr lang="en-US" dirty="0">
                <a:latin typeface="+mj-lt"/>
              </a:rPr>
              <a:t>Chapter 3: Zoning Districts</a:t>
            </a:r>
          </a:p>
        </p:txBody>
      </p:sp>
      <p:sp>
        <p:nvSpPr>
          <p:cNvPr id="5" name="TextBox 4">
            <a:extLst>
              <a:ext uri="{FF2B5EF4-FFF2-40B4-BE49-F238E27FC236}">
                <a16:creationId xmlns:a16="http://schemas.microsoft.com/office/drawing/2014/main" id="{097BF5A0-B9BD-4F03-A088-D04A366ED4A0}"/>
              </a:ext>
            </a:extLst>
          </p:cNvPr>
          <p:cNvSpPr txBox="1"/>
          <p:nvPr/>
        </p:nvSpPr>
        <p:spPr>
          <a:xfrm>
            <a:off x="329715" y="1431577"/>
            <a:ext cx="4687454" cy="3416320"/>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Districts organized as: </a:t>
            </a:r>
          </a:p>
          <a:p>
            <a:pPr marL="1200150" lvl="2" indent="-285750">
              <a:buFont typeface="Arial" panose="020B0604020202020204" pitchFamily="34" charset="0"/>
              <a:buChar char="•"/>
            </a:pPr>
            <a:r>
              <a:rPr lang="en-US" dirty="0">
                <a:solidFill>
                  <a:srgbClr val="000000"/>
                </a:solidFill>
                <a:latin typeface="Calibri" panose="020F0502020204030204" pitchFamily="34" charset="0"/>
              </a:rPr>
              <a:t>C</a:t>
            </a:r>
            <a:r>
              <a:rPr kumimoji="0" lang="en-US"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onventional</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districts</a:t>
            </a:r>
          </a:p>
          <a:p>
            <a:pPr marL="1200150" lvl="2" indent="-285750">
              <a:buFont typeface="Arial" panose="020B0604020202020204" pitchFamily="34" charset="0"/>
              <a:buChar char="•"/>
            </a:pPr>
            <a:r>
              <a:rPr lang="en-US" dirty="0">
                <a:solidFill>
                  <a:srgbClr val="000000"/>
                </a:solidFill>
                <a:latin typeface="Calibri" panose="020F0502020204030204" pitchFamily="34" charset="0"/>
              </a:rPr>
              <a:t>L</a:t>
            </a:r>
            <a:r>
              <a:rPr kumimoji="0" lang="en-US"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egacy</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districts</a:t>
            </a:r>
          </a:p>
          <a:p>
            <a:pPr marL="1200150" lvl="2" indent="-285750">
              <a:buFont typeface="Arial" panose="020B0604020202020204" pitchFamily="34" charset="0"/>
              <a:buChar char="•"/>
            </a:pPr>
            <a:r>
              <a:rPr lang="en-US" dirty="0">
                <a:solidFill>
                  <a:srgbClr val="000000"/>
                </a:solidFill>
                <a:latin typeface="Calibri" panose="020F0502020204030204" pitchFamily="34" charset="0"/>
              </a:rPr>
              <a:t>P</a:t>
            </a:r>
            <a:r>
              <a:rPr kumimoji="0" lang="en-US"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lanned</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development districts</a:t>
            </a:r>
          </a:p>
          <a:p>
            <a:pPr marL="1200150" lvl="2" indent="-285750">
              <a:buFont typeface="Arial" panose="020B0604020202020204" pitchFamily="34" charset="0"/>
              <a:buChar char="•"/>
            </a:pPr>
            <a:r>
              <a:rPr lang="en-US" dirty="0">
                <a:solidFill>
                  <a:srgbClr val="000000"/>
                </a:solidFill>
                <a:latin typeface="Calibri" panose="020F0502020204030204" pitchFamily="34" charset="0"/>
              </a:rPr>
              <a:t>O</a:t>
            </a:r>
            <a:r>
              <a:rPr kumimoji="0" lang="en-US"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verlay</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districts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District standards presented with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tex</a:t>
            </a:r>
            <a:r>
              <a:rPr lang="en-US" dirty="0">
                <a:solidFill>
                  <a:srgbClr val="000000"/>
                </a:solidFill>
                <a:latin typeface="Calibri" panose="020F0502020204030204" pitchFamily="34" charset="0"/>
              </a:rPr>
              <a:t>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and tables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Calibri" panose="020F0502020204030204" pitchFamily="34" charset="0"/>
              </a:rPr>
              <a:t>Photos used to further explain development concept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Use table included with each district in more readable form than in transitional LDC</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48A252F-CBCD-48E5-8D30-AFE62DCD6C2A}"/>
              </a:ext>
            </a:extLst>
          </p:cNvPr>
          <p:cNvSpPr/>
          <p:nvPr/>
        </p:nvSpPr>
        <p:spPr>
          <a:xfrm>
            <a:off x="5005137" y="1035269"/>
            <a:ext cx="4065289" cy="3767959"/>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tab pos="1146175" algn="l"/>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Chapter 3: 	Zoning Districts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tab pos="1146175" algn="l"/>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Section 3-1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General Provisions</a:t>
            </a:r>
          </a:p>
          <a:p>
            <a:pPr marL="0" marR="0" lvl="0" indent="0" algn="l" defTabSz="914400" rtl="0" eaLnBrk="1" fontAlgn="auto" latinLnBrk="0" hangingPunct="1">
              <a:lnSpc>
                <a:spcPct val="150000"/>
              </a:lnSpc>
              <a:spcBef>
                <a:spcPts val="0"/>
              </a:spcBef>
              <a:spcAft>
                <a:spcPts val="0"/>
              </a:spcAft>
              <a:buClrTx/>
              <a:buSzTx/>
              <a:buFontTx/>
              <a:buNone/>
              <a:tabLst>
                <a:tab pos="1146175" algn="l"/>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Section 3-2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Agricultural District</a:t>
            </a:r>
          </a:p>
          <a:p>
            <a:pPr marL="0" marR="0" lvl="0" indent="0" algn="l" defTabSz="914400" rtl="0" eaLnBrk="1" fontAlgn="auto" latinLnBrk="0" hangingPunct="1">
              <a:lnSpc>
                <a:spcPct val="150000"/>
              </a:lnSpc>
              <a:spcBef>
                <a:spcPts val="0"/>
              </a:spcBef>
              <a:spcAft>
                <a:spcPts val="0"/>
              </a:spcAft>
              <a:buClrTx/>
              <a:buSzTx/>
              <a:buFontTx/>
              <a:buNone/>
              <a:tabLst>
                <a:tab pos="1146175" algn="l"/>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Section 3-3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Residential Districts</a:t>
            </a:r>
          </a:p>
          <a:p>
            <a:pPr marL="0" marR="0" lvl="0" indent="0" algn="l" defTabSz="914400" rtl="0" eaLnBrk="1" fontAlgn="auto" latinLnBrk="0" hangingPunct="1">
              <a:lnSpc>
                <a:spcPct val="150000"/>
              </a:lnSpc>
              <a:spcBef>
                <a:spcPts val="0"/>
              </a:spcBef>
              <a:spcAft>
                <a:spcPts val="0"/>
              </a:spcAft>
              <a:buClrTx/>
              <a:buSzTx/>
              <a:buFontTx/>
              <a:buNone/>
              <a:tabLst>
                <a:tab pos="1146175" algn="l"/>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Section 3-4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Commercial Districts</a:t>
            </a:r>
          </a:p>
          <a:p>
            <a:pPr marL="0" marR="0" lvl="0" indent="0" algn="l" defTabSz="914400" rtl="0" eaLnBrk="1" fontAlgn="auto" latinLnBrk="0" hangingPunct="1">
              <a:lnSpc>
                <a:spcPct val="150000"/>
              </a:lnSpc>
              <a:spcBef>
                <a:spcPts val="0"/>
              </a:spcBef>
              <a:spcAft>
                <a:spcPts val="0"/>
              </a:spcAft>
              <a:buClrTx/>
              <a:buSzTx/>
              <a:buFontTx/>
              <a:buNone/>
              <a:tabLst>
                <a:tab pos="1146175" algn="l"/>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Section 3-5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Special Purpose Districts</a:t>
            </a:r>
          </a:p>
          <a:p>
            <a:pPr marL="0" marR="0" lvl="0" indent="0" algn="l" defTabSz="914400" rtl="0" eaLnBrk="1" fontAlgn="auto" latinLnBrk="0" hangingPunct="1">
              <a:lnSpc>
                <a:spcPct val="150000"/>
              </a:lnSpc>
              <a:spcBef>
                <a:spcPts val="0"/>
              </a:spcBef>
              <a:spcAft>
                <a:spcPts val="0"/>
              </a:spcAft>
              <a:buClrTx/>
              <a:buSzTx/>
              <a:buFontTx/>
              <a:buNone/>
              <a:tabLst>
                <a:tab pos="1146175" algn="l"/>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Section 3-6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Legacy Districts</a:t>
            </a:r>
          </a:p>
          <a:p>
            <a:pPr marL="0" marR="0" lvl="0" indent="0" algn="l" defTabSz="914400" rtl="0" eaLnBrk="1" fontAlgn="auto" latinLnBrk="0" hangingPunct="1">
              <a:lnSpc>
                <a:spcPct val="150000"/>
              </a:lnSpc>
              <a:spcBef>
                <a:spcPts val="0"/>
              </a:spcBef>
              <a:spcAft>
                <a:spcPts val="0"/>
              </a:spcAft>
              <a:buClrTx/>
              <a:buSzTx/>
              <a:buFontTx/>
              <a:buNone/>
              <a:tabLst>
                <a:tab pos="1146175" algn="l"/>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Section 3-7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Planned Development Districts</a:t>
            </a:r>
          </a:p>
          <a:p>
            <a:pPr marL="0" marR="0" lvl="0" indent="0" algn="l" defTabSz="914400" rtl="0" eaLnBrk="1" fontAlgn="auto" latinLnBrk="0" hangingPunct="1">
              <a:lnSpc>
                <a:spcPct val="150000"/>
              </a:lnSpc>
              <a:spcBef>
                <a:spcPts val="0"/>
              </a:spcBef>
              <a:spcAft>
                <a:spcPts val="0"/>
              </a:spcAft>
              <a:buClrTx/>
              <a:buSzTx/>
              <a:buFontTx/>
              <a:buNone/>
              <a:tabLst>
                <a:tab pos="1146175" algn="l"/>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Section 3-8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Overlay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414949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p:txBody>
          <a:bodyPr/>
          <a:lstStyle/>
          <a:p>
            <a:r>
              <a:rPr lang="en-US" dirty="0">
                <a:latin typeface="+mj-lt"/>
              </a:rPr>
              <a:t>Zoning Districts</a:t>
            </a:r>
          </a:p>
        </p:txBody>
      </p:sp>
      <p:sp>
        <p:nvSpPr>
          <p:cNvPr id="3" name="Content Placeholder 2">
            <a:extLst>
              <a:ext uri="{FF2B5EF4-FFF2-40B4-BE49-F238E27FC236}">
                <a16:creationId xmlns:a16="http://schemas.microsoft.com/office/drawing/2014/main" id="{4A6E7875-C2D2-42CD-AA1A-98E11D5919C7}"/>
              </a:ext>
            </a:extLst>
          </p:cNvPr>
          <p:cNvSpPr>
            <a:spLocks noGrp="1"/>
          </p:cNvSpPr>
          <p:nvPr>
            <p:ph idx="1"/>
          </p:nvPr>
        </p:nvSpPr>
        <p:spPr>
          <a:xfrm>
            <a:off x="0" y="1353502"/>
            <a:ext cx="2997200" cy="4525963"/>
          </a:xfrm>
        </p:spPr>
        <p:txBody>
          <a:bodyPr>
            <a:normAutofit/>
          </a:bodyPr>
          <a:lstStyle/>
          <a:p>
            <a:r>
              <a:rPr lang="en-US" dirty="0">
                <a:latin typeface="+mn-lt"/>
              </a:rPr>
              <a:t>New Zoning District Lineup</a:t>
            </a:r>
          </a:p>
          <a:p>
            <a:endParaRPr lang="en-US" dirty="0">
              <a:latin typeface="+mn-lt"/>
            </a:endParaRPr>
          </a:p>
        </p:txBody>
      </p:sp>
      <p:grpSp>
        <p:nvGrpSpPr>
          <p:cNvPr id="6" name="Group 5">
            <a:extLst>
              <a:ext uri="{FF2B5EF4-FFF2-40B4-BE49-F238E27FC236}">
                <a16:creationId xmlns:a16="http://schemas.microsoft.com/office/drawing/2014/main" id="{BC79338E-B30B-4688-934C-4307A5ABC139}"/>
              </a:ext>
            </a:extLst>
          </p:cNvPr>
          <p:cNvGrpSpPr/>
          <p:nvPr/>
        </p:nvGrpSpPr>
        <p:grpSpPr>
          <a:xfrm>
            <a:off x="3290743" y="274638"/>
            <a:ext cx="5454939" cy="5705375"/>
            <a:chOff x="3290743" y="274638"/>
            <a:chExt cx="5454939" cy="5705375"/>
          </a:xfrm>
        </p:grpSpPr>
        <p:grpSp>
          <p:nvGrpSpPr>
            <p:cNvPr id="11" name="Group 10">
              <a:extLst>
                <a:ext uri="{FF2B5EF4-FFF2-40B4-BE49-F238E27FC236}">
                  <a16:creationId xmlns:a16="http://schemas.microsoft.com/office/drawing/2014/main" id="{2C42C2B9-FA22-4D24-A30A-7C6A61547560}"/>
                </a:ext>
              </a:extLst>
            </p:cNvPr>
            <p:cNvGrpSpPr/>
            <p:nvPr/>
          </p:nvGrpSpPr>
          <p:grpSpPr>
            <a:xfrm>
              <a:off x="3290743" y="274638"/>
              <a:ext cx="5454939" cy="5705375"/>
              <a:chOff x="3370407" y="174090"/>
              <a:chExt cx="5454939" cy="5705375"/>
            </a:xfrm>
          </p:grpSpPr>
          <p:grpSp>
            <p:nvGrpSpPr>
              <p:cNvPr id="8" name="Group 7">
                <a:extLst>
                  <a:ext uri="{FF2B5EF4-FFF2-40B4-BE49-F238E27FC236}">
                    <a16:creationId xmlns:a16="http://schemas.microsoft.com/office/drawing/2014/main" id="{E243786F-89B1-4E60-8EEA-012212EA9D5A}"/>
                  </a:ext>
                </a:extLst>
              </p:cNvPr>
              <p:cNvGrpSpPr/>
              <p:nvPr/>
            </p:nvGrpSpPr>
            <p:grpSpPr>
              <a:xfrm>
                <a:off x="3370407" y="174090"/>
                <a:ext cx="5454939" cy="5705375"/>
                <a:chOff x="3454400" y="35544"/>
                <a:chExt cx="5454939" cy="5705375"/>
              </a:xfrm>
            </p:grpSpPr>
            <p:pic>
              <p:nvPicPr>
                <p:cNvPr id="5" name="Picture 4">
                  <a:extLst>
                    <a:ext uri="{FF2B5EF4-FFF2-40B4-BE49-F238E27FC236}">
                      <a16:creationId xmlns:a16="http://schemas.microsoft.com/office/drawing/2014/main" id="{A905462F-7501-4EAF-8567-469F20B09C70}"/>
                    </a:ext>
                  </a:extLst>
                </p:cNvPr>
                <p:cNvPicPr>
                  <a:picLocks noChangeAspect="1"/>
                </p:cNvPicPr>
                <p:nvPr/>
              </p:nvPicPr>
              <p:blipFill>
                <a:blip r:embed="rId3"/>
                <a:stretch>
                  <a:fillRect/>
                </a:stretch>
              </p:blipFill>
              <p:spPr>
                <a:xfrm>
                  <a:off x="3454400" y="35544"/>
                  <a:ext cx="5454938" cy="4525963"/>
                </a:xfrm>
                <a:prstGeom prst="rect">
                  <a:avLst/>
                </a:prstGeom>
              </p:spPr>
            </p:pic>
            <p:pic>
              <p:nvPicPr>
                <p:cNvPr id="7" name="Picture 6">
                  <a:extLst>
                    <a:ext uri="{FF2B5EF4-FFF2-40B4-BE49-F238E27FC236}">
                      <a16:creationId xmlns:a16="http://schemas.microsoft.com/office/drawing/2014/main" id="{6A91115C-2BAE-40F2-ABE9-97C9D567F9FA}"/>
                    </a:ext>
                  </a:extLst>
                </p:cNvPr>
                <p:cNvPicPr>
                  <a:picLocks noChangeAspect="1"/>
                </p:cNvPicPr>
                <p:nvPr/>
              </p:nvPicPr>
              <p:blipFill rotWithShape="1">
                <a:blip r:embed="rId4"/>
                <a:srcRect t="16476"/>
                <a:stretch/>
              </p:blipFill>
              <p:spPr>
                <a:xfrm>
                  <a:off x="3454401" y="4528836"/>
                  <a:ext cx="5454938" cy="1212083"/>
                </a:xfrm>
                <a:prstGeom prst="rect">
                  <a:avLst/>
                </a:prstGeom>
              </p:spPr>
            </p:pic>
          </p:grpSp>
          <p:sp>
            <p:nvSpPr>
              <p:cNvPr id="10" name="Rectangle 9">
                <a:extLst>
                  <a:ext uri="{FF2B5EF4-FFF2-40B4-BE49-F238E27FC236}">
                    <a16:creationId xmlns:a16="http://schemas.microsoft.com/office/drawing/2014/main" id="{20ACA184-C7C6-4DDA-A364-A04402C58DB7}"/>
                  </a:ext>
                </a:extLst>
              </p:cNvPr>
              <p:cNvSpPr/>
              <p:nvPr/>
            </p:nvSpPr>
            <p:spPr>
              <a:xfrm>
                <a:off x="3370407" y="3297382"/>
                <a:ext cx="5385666" cy="190588"/>
              </a:xfrm>
              <a:prstGeom prst="rect">
                <a:avLst/>
              </a:prstGeom>
              <a:solidFill>
                <a:schemeClr val="bg1">
                  <a:lumMod val="6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72148105-E03E-472F-8DBC-3886C0D302F0}"/>
                </a:ext>
              </a:extLst>
            </p:cNvPr>
            <p:cNvSpPr/>
            <p:nvPr/>
          </p:nvSpPr>
          <p:spPr>
            <a:xfrm>
              <a:off x="5748338" y="5538788"/>
              <a:ext cx="71437" cy="166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3129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a:xfrm>
            <a:off x="536180" y="253618"/>
            <a:ext cx="8001000" cy="715962"/>
          </a:xfrm>
        </p:spPr>
        <p:txBody>
          <a:bodyPr/>
          <a:lstStyle/>
          <a:p>
            <a:r>
              <a:rPr lang="en-US" sz="2800" dirty="0">
                <a:latin typeface="+mj-lt"/>
              </a:rPr>
              <a:t>Zoning Districts – Conventional District Structure </a:t>
            </a:r>
            <a:r>
              <a:rPr lang="en-US" sz="2400" dirty="0">
                <a:latin typeface="+mj-lt"/>
              </a:rPr>
              <a:t>(Example: Residential Single Family)</a:t>
            </a:r>
            <a:endParaRPr lang="en-US" sz="2800" dirty="0">
              <a:latin typeface="+mj-lt"/>
            </a:endParaRPr>
          </a:p>
        </p:txBody>
      </p:sp>
      <p:sp>
        <p:nvSpPr>
          <p:cNvPr id="27" name="TextBox 26">
            <a:extLst>
              <a:ext uri="{FF2B5EF4-FFF2-40B4-BE49-F238E27FC236}">
                <a16:creationId xmlns:a16="http://schemas.microsoft.com/office/drawing/2014/main" id="{5731E90B-2FA1-41FB-A051-EF60494C25AB}"/>
              </a:ext>
            </a:extLst>
          </p:cNvPr>
          <p:cNvSpPr txBox="1"/>
          <p:nvPr/>
        </p:nvSpPr>
        <p:spPr>
          <a:xfrm>
            <a:off x="338116" y="1452517"/>
            <a:ext cx="1458096" cy="1200329"/>
          </a:xfrm>
          <a:prstGeom prst="rect">
            <a:avLst/>
          </a:prstGeom>
          <a:noFill/>
        </p:spPr>
        <p:txBody>
          <a:bodyPr wrap="square" rtlCol="0">
            <a:spAutoFit/>
          </a:bodyPr>
          <a:lstStyle/>
          <a:p>
            <a:r>
              <a:rPr lang="en-US" b="1" dirty="0"/>
              <a:t>Four sections are in every conventional district</a:t>
            </a:r>
          </a:p>
        </p:txBody>
      </p:sp>
      <p:sp>
        <p:nvSpPr>
          <p:cNvPr id="30" name="Rectangle 29">
            <a:extLst>
              <a:ext uri="{FF2B5EF4-FFF2-40B4-BE49-F238E27FC236}">
                <a16:creationId xmlns:a16="http://schemas.microsoft.com/office/drawing/2014/main" id="{BBA348E1-54B2-44E9-A9B2-018566408427}"/>
              </a:ext>
            </a:extLst>
          </p:cNvPr>
          <p:cNvSpPr/>
          <p:nvPr/>
        </p:nvSpPr>
        <p:spPr>
          <a:xfrm>
            <a:off x="2474772" y="1452517"/>
            <a:ext cx="2097228" cy="1086288"/>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ysClr val="windowText" lastClr="000000"/>
                </a:solidFill>
              </a:rPr>
              <a:t>A. Purpose</a:t>
            </a:r>
            <a:r>
              <a:rPr lang="en-US" dirty="0">
                <a:solidFill>
                  <a:sysClr val="windowText" lastClr="000000"/>
                </a:solidFill>
              </a:rPr>
              <a:t>; describing the district</a:t>
            </a:r>
          </a:p>
        </p:txBody>
      </p:sp>
      <p:sp>
        <p:nvSpPr>
          <p:cNvPr id="31" name="Rectangle 30">
            <a:extLst>
              <a:ext uri="{FF2B5EF4-FFF2-40B4-BE49-F238E27FC236}">
                <a16:creationId xmlns:a16="http://schemas.microsoft.com/office/drawing/2014/main" id="{5EAB07C4-2A4A-4642-B9E1-07505775B6C9}"/>
              </a:ext>
            </a:extLst>
          </p:cNvPr>
          <p:cNvSpPr/>
          <p:nvPr/>
        </p:nvSpPr>
        <p:spPr>
          <a:xfrm>
            <a:off x="2474771" y="2737961"/>
            <a:ext cx="2097229" cy="1086287"/>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ysClr val="windowText" lastClr="000000"/>
                </a:solidFill>
              </a:rPr>
              <a:t>B. Concept</a:t>
            </a:r>
            <a:r>
              <a:rPr lang="en-US" dirty="0">
                <a:solidFill>
                  <a:sysClr val="windowText" lastClr="000000"/>
                </a:solidFill>
              </a:rPr>
              <a:t>; helpful aerial or </a:t>
            </a:r>
            <a:r>
              <a:rPr lang="en-US" dirty="0" err="1">
                <a:solidFill>
                  <a:sysClr val="windowText" lastClr="000000"/>
                </a:solidFill>
              </a:rPr>
              <a:t>streetside</a:t>
            </a:r>
            <a:r>
              <a:rPr lang="en-US" dirty="0">
                <a:solidFill>
                  <a:sysClr val="windowText" lastClr="000000"/>
                </a:solidFill>
              </a:rPr>
              <a:t> photos</a:t>
            </a:r>
          </a:p>
        </p:txBody>
      </p:sp>
      <p:grpSp>
        <p:nvGrpSpPr>
          <p:cNvPr id="3" name="Group 2">
            <a:extLst>
              <a:ext uri="{FF2B5EF4-FFF2-40B4-BE49-F238E27FC236}">
                <a16:creationId xmlns:a16="http://schemas.microsoft.com/office/drawing/2014/main" id="{0879D156-CC94-45AA-A6DD-11D0372DC629}"/>
              </a:ext>
            </a:extLst>
          </p:cNvPr>
          <p:cNvGrpSpPr/>
          <p:nvPr/>
        </p:nvGrpSpPr>
        <p:grpSpPr>
          <a:xfrm>
            <a:off x="245308" y="4858099"/>
            <a:ext cx="2097229" cy="905173"/>
            <a:chOff x="4536680" y="1445402"/>
            <a:chExt cx="4387492" cy="1893661"/>
          </a:xfrm>
        </p:grpSpPr>
        <p:pic>
          <p:nvPicPr>
            <p:cNvPr id="4" name="Picture 3">
              <a:extLst>
                <a:ext uri="{FF2B5EF4-FFF2-40B4-BE49-F238E27FC236}">
                  <a16:creationId xmlns:a16="http://schemas.microsoft.com/office/drawing/2014/main" id="{A7149F57-25B6-4D8D-B18F-C35E895D860A}"/>
                </a:ext>
              </a:extLst>
            </p:cNvPr>
            <p:cNvPicPr>
              <a:picLocks noChangeAspect="1"/>
            </p:cNvPicPr>
            <p:nvPr/>
          </p:nvPicPr>
          <p:blipFill>
            <a:blip r:embed="rId2"/>
            <a:stretch>
              <a:fillRect/>
            </a:stretch>
          </p:blipFill>
          <p:spPr>
            <a:xfrm>
              <a:off x="4536680" y="1445402"/>
              <a:ext cx="1458096" cy="1893661"/>
            </a:xfrm>
            <a:prstGeom prst="rect">
              <a:avLst/>
            </a:prstGeom>
            <a:ln w="76200">
              <a:solidFill>
                <a:srgbClr val="FFFF00"/>
              </a:solidFill>
            </a:ln>
          </p:spPr>
        </p:pic>
        <p:pic>
          <p:nvPicPr>
            <p:cNvPr id="6" name="Picture 5">
              <a:extLst>
                <a:ext uri="{FF2B5EF4-FFF2-40B4-BE49-F238E27FC236}">
                  <a16:creationId xmlns:a16="http://schemas.microsoft.com/office/drawing/2014/main" id="{AC7E208B-4FED-440D-80FA-D16F30F8BC05}"/>
                </a:ext>
              </a:extLst>
            </p:cNvPr>
            <p:cNvPicPr>
              <a:picLocks noChangeAspect="1"/>
            </p:cNvPicPr>
            <p:nvPr/>
          </p:nvPicPr>
          <p:blipFill>
            <a:blip r:embed="rId3"/>
            <a:stretch>
              <a:fillRect/>
            </a:stretch>
          </p:blipFill>
          <p:spPr>
            <a:xfrm>
              <a:off x="5994776" y="1445402"/>
              <a:ext cx="1471300" cy="1893661"/>
            </a:xfrm>
            <a:prstGeom prst="rect">
              <a:avLst/>
            </a:prstGeom>
            <a:ln>
              <a:solidFill>
                <a:schemeClr val="tx1">
                  <a:lumMod val="50000"/>
                  <a:lumOff val="50000"/>
                </a:schemeClr>
              </a:solidFill>
            </a:ln>
          </p:spPr>
        </p:pic>
        <p:pic>
          <p:nvPicPr>
            <p:cNvPr id="8" name="Picture 7">
              <a:extLst>
                <a:ext uri="{FF2B5EF4-FFF2-40B4-BE49-F238E27FC236}">
                  <a16:creationId xmlns:a16="http://schemas.microsoft.com/office/drawing/2014/main" id="{31525977-FEF1-4945-B26C-E05852AC7F13}"/>
                </a:ext>
              </a:extLst>
            </p:cNvPr>
            <p:cNvPicPr>
              <a:picLocks noChangeAspect="1"/>
            </p:cNvPicPr>
            <p:nvPr/>
          </p:nvPicPr>
          <p:blipFill>
            <a:blip r:embed="rId4"/>
            <a:stretch>
              <a:fillRect/>
            </a:stretch>
          </p:blipFill>
          <p:spPr>
            <a:xfrm>
              <a:off x="7467510" y="1445403"/>
              <a:ext cx="1456662" cy="1893660"/>
            </a:xfrm>
            <a:prstGeom prst="rect">
              <a:avLst/>
            </a:prstGeom>
            <a:ln>
              <a:solidFill>
                <a:schemeClr val="tx1">
                  <a:lumMod val="50000"/>
                  <a:lumOff val="50000"/>
                </a:schemeClr>
              </a:solidFill>
            </a:ln>
          </p:spPr>
        </p:pic>
      </p:grpSp>
      <p:pic>
        <p:nvPicPr>
          <p:cNvPr id="21" name="Picture 20">
            <a:extLst>
              <a:ext uri="{FF2B5EF4-FFF2-40B4-BE49-F238E27FC236}">
                <a16:creationId xmlns:a16="http://schemas.microsoft.com/office/drawing/2014/main" id="{D8833FB4-CC1E-40CE-A5C3-D871DBDD6E85}"/>
              </a:ext>
            </a:extLst>
          </p:cNvPr>
          <p:cNvPicPr>
            <a:picLocks noChangeAspect="1"/>
          </p:cNvPicPr>
          <p:nvPr/>
        </p:nvPicPr>
        <p:blipFill>
          <a:blip r:embed="rId2"/>
          <a:stretch>
            <a:fillRect/>
          </a:stretch>
        </p:blipFill>
        <p:spPr>
          <a:xfrm>
            <a:off x="4677104" y="1000395"/>
            <a:ext cx="4510284" cy="5857605"/>
          </a:xfrm>
          <a:prstGeom prst="rect">
            <a:avLst/>
          </a:prstGeom>
          <a:ln>
            <a:solidFill>
              <a:schemeClr val="tx1">
                <a:lumMod val="50000"/>
                <a:lumOff val="50000"/>
              </a:schemeClr>
            </a:solidFill>
          </a:ln>
        </p:spPr>
      </p:pic>
      <p:cxnSp>
        <p:nvCxnSpPr>
          <p:cNvPr id="7" name="Straight Arrow Connector 6">
            <a:extLst>
              <a:ext uri="{FF2B5EF4-FFF2-40B4-BE49-F238E27FC236}">
                <a16:creationId xmlns:a16="http://schemas.microsoft.com/office/drawing/2014/main" id="{4D95386F-E993-4ECC-BA94-2D6110880057}"/>
              </a:ext>
            </a:extLst>
          </p:cNvPr>
          <p:cNvCxnSpPr/>
          <p:nvPr/>
        </p:nvCxnSpPr>
        <p:spPr>
          <a:xfrm flipV="1">
            <a:off x="4572000" y="1723697"/>
            <a:ext cx="609600" cy="122957"/>
          </a:xfrm>
          <a:prstGeom prst="straightConnector1">
            <a:avLst/>
          </a:prstGeom>
          <a:ln w="76200">
            <a:solidFill>
              <a:srgbClr val="D6E7C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FF66D3-7BFD-41B1-934D-3DE77969DAB2}"/>
              </a:ext>
            </a:extLst>
          </p:cNvPr>
          <p:cNvCxnSpPr>
            <a:cxnSpLocks/>
            <a:stCxn id="31" idx="3"/>
          </p:cNvCxnSpPr>
          <p:nvPr/>
        </p:nvCxnSpPr>
        <p:spPr>
          <a:xfrm flipV="1">
            <a:off x="4572000" y="2274231"/>
            <a:ext cx="609600" cy="1006874"/>
          </a:xfrm>
          <a:prstGeom prst="straightConnector1">
            <a:avLst/>
          </a:prstGeom>
          <a:ln w="76200">
            <a:solidFill>
              <a:srgbClr val="D6E7C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7058CEF-ACF6-4554-AF51-DEFBE85EA523}"/>
              </a:ext>
            </a:extLst>
          </p:cNvPr>
          <p:cNvSpPr txBox="1"/>
          <p:nvPr/>
        </p:nvSpPr>
        <p:spPr>
          <a:xfrm>
            <a:off x="160679" y="4340918"/>
            <a:ext cx="2181857" cy="430887"/>
          </a:xfrm>
          <a:prstGeom prst="rect">
            <a:avLst/>
          </a:prstGeom>
          <a:noFill/>
        </p:spPr>
        <p:txBody>
          <a:bodyPr wrap="square" rtlCol="0">
            <a:spAutoFit/>
          </a:bodyPr>
          <a:lstStyle/>
          <a:p>
            <a:r>
              <a:rPr lang="en-US" sz="1100" b="1" dirty="0">
                <a:solidFill>
                  <a:schemeClr val="bg1">
                    <a:lumMod val="50000"/>
                  </a:schemeClr>
                </a:solidFill>
              </a:rPr>
              <a:t>3-303 RESIDENTIAL SINGLE FAMILY (RSF) DISTRICT</a:t>
            </a:r>
          </a:p>
        </p:txBody>
      </p:sp>
    </p:spTree>
    <p:extLst>
      <p:ext uri="{BB962C8B-B14F-4D97-AF65-F5344CB8AC3E}">
        <p14:creationId xmlns:p14="http://schemas.microsoft.com/office/powerpoint/2010/main" val="2370306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B67-50C6-4517-A5FF-A3984FD29167}"/>
              </a:ext>
            </a:extLst>
          </p:cNvPr>
          <p:cNvSpPr>
            <a:spLocks noGrp="1"/>
          </p:cNvSpPr>
          <p:nvPr>
            <p:ph type="title"/>
          </p:nvPr>
        </p:nvSpPr>
        <p:spPr>
          <a:xfrm>
            <a:off x="536180" y="253618"/>
            <a:ext cx="8001000" cy="715962"/>
          </a:xfrm>
        </p:spPr>
        <p:txBody>
          <a:bodyPr/>
          <a:lstStyle/>
          <a:p>
            <a:r>
              <a:rPr lang="en-US" sz="2800" dirty="0">
                <a:latin typeface="+mj-lt"/>
              </a:rPr>
              <a:t>Zoning Districts – Conventional District Structure </a:t>
            </a:r>
            <a:r>
              <a:rPr lang="en-US" sz="2400" dirty="0">
                <a:latin typeface="+mj-lt"/>
              </a:rPr>
              <a:t>(Example: Residential Single Family)</a:t>
            </a:r>
            <a:endParaRPr lang="en-US" sz="2800" dirty="0">
              <a:latin typeface="+mj-lt"/>
            </a:endParaRPr>
          </a:p>
        </p:txBody>
      </p:sp>
      <p:sp>
        <p:nvSpPr>
          <p:cNvPr id="32" name="Rectangle 31">
            <a:extLst>
              <a:ext uri="{FF2B5EF4-FFF2-40B4-BE49-F238E27FC236}">
                <a16:creationId xmlns:a16="http://schemas.microsoft.com/office/drawing/2014/main" id="{3BCEDB19-1CE5-486F-8DA8-612571FB4D86}"/>
              </a:ext>
            </a:extLst>
          </p:cNvPr>
          <p:cNvSpPr/>
          <p:nvPr/>
        </p:nvSpPr>
        <p:spPr>
          <a:xfrm>
            <a:off x="1756576" y="1328498"/>
            <a:ext cx="2815423" cy="2100502"/>
          </a:xfrm>
          <a:prstGeom prst="rect">
            <a:avLst/>
          </a:prstGeom>
          <a:solidFill>
            <a:srgbClr val="D6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ysClr val="windowText" lastClr="000000"/>
                </a:solidFill>
              </a:rPr>
              <a:t>C. Use Table:</a:t>
            </a:r>
            <a:r>
              <a:rPr lang="en-US" dirty="0">
                <a:solidFill>
                  <a:sysClr val="windowText" lastClr="000000"/>
                </a:solidFill>
              </a:rPr>
              <a:t> Table shows permissions for principal uses and accessory uses, and cross references to standards in Ch. 4</a:t>
            </a:r>
          </a:p>
        </p:txBody>
      </p:sp>
      <p:grpSp>
        <p:nvGrpSpPr>
          <p:cNvPr id="3" name="Group 2">
            <a:extLst>
              <a:ext uri="{FF2B5EF4-FFF2-40B4-BE49-F238E27FC236}">
                <a16:creationId xmlns:a16="http://schemas.microsoft.com/office/drawing/2014/main" id="{0879D156-CC94-45AA-A6DD-11D0372DC629}"/>
              </a:ext>
            </a:extLst>
          </p:cNvPr>
          <p:cNvGrpSpPr/>
          <p:nvPr/>
        </p:nvGrpSpPr>
        <p:grpSpPr>
          <a:xfrm>
            <a:off x="245308" y="4858099"/>
            <a:ext cx="2097229" cy="905173"/>
            <a:chOff x="4536680" y="1445402"/>
            <a:chExt cx="4387492" cy="1893661"/>
          </a:xfrm>
        </p:grpSpPr>
        <p:pic>
          <p:nvPicPr>
            <p:cNvPr id="4" name="Picture 3">
              <a:extLst>
                <a:ext uri="{FF2B5EF4-FFF2-40B4-BE49-F238E27FC236}">
                  <a16:creationId xmlns:a16="http://schemas.microsoft.com/office/drawing/2014/main" id="{A7149F57-25B6-4D8D-B18F-C35E895D860A}"/>
                </a:ext>
              </a:extLst>
            </p:cNvPr>
            <p:cNvPicPr>
              <a:picLocks noChangeAspect="1"/>
            </p:cNvPicPr>
            <p:nvPr/>
          </p:nvPicPr>
          <p:blipFill>
            <a:blip r:embed="rId2"/>
            <a:stretch>
              <a:fillRect/>
            </a:stretch>
          </p:blipFill>
          <p:spPr>
            <a:xfrm>
              <a:off x="4536680" y="1445402"/>
              <a:ext cx="1458096" cy="1893661"/>
            </a:xfrm>
            <a:prstGeom prst="rect">
              <a:avLst/>
            </a:prstGeom>
            <a:ln w="12700">
              <a:solidFill>
                <a:schemeClr val="tx1">
                  <a:lumMod val="50000"/>
                  <a:lumOff val="50000"/>
                </a:schemeClr>
              </a:solidFill>
            </a:ln>
          </p:spPr>
        </p:pic>
        <p:pic>
          <p:nvPicPr>
            <p:cNvPr id="6" name="Picture 5">
              <a:extLst>
                <a:ext uri="{FF2B5EF4-FFF2-40B4-BE49-F238E27FC236}">
                  <a16:creationId xmlns:a16="http://schemas.microsoft.com/office/drawing/2014/main" id="{AC7E208B-4FED-440D-80FA-D16F30F8BC05}"/>
                </a:ext>
              </a:extLst>
            </p:cNvPr>
            <p:cNvPicPr>
              <a:picLocks noChangeAspect="1"/>
            </p:cNvPicPr>
            <p:nvPr/>
          </p:nvPicPr>
          <p:blipFill>
            <a:blip r:embed="rId3"/>
            <a:stretch>
              <a:fillRect/>
            </a:stretch>
          </p:blipFill>
          <p:spPr>
            <a:xfrm>
              <a:off x="5994776" y="1445402"/>
              <a:ext cx="1471300" cy="1893661"/>
            </a:xfrm>
            <a:prstGeom prst="rect">
              <a:avLst/>
            </a:prstGeom>
            <a:ln w="76200">
              <a:solidFill>
                <a:srgbClr val="FFFF00"/>
              </a:solidFill>
            </a:ln>
          </p:spPr>
        </p:pic>
        <p:pic>
          <p:nvPicPr>
            <p:cNvPr id="8" name="Picture 7">
              <a:extLst>
                <a:ext uri="{FF2B5EF4-FFF2-40B4-BE49-F238E27FC236}">
                  <a16:creationId xmlns:a16="http://schemas.microsoft.com/office/drawing/2014/main" id="{31525977-FEF1-4945-B26C-E05852AC7F13}"/>
                </a:ext>
              </a:extLst>
            </p:cNvPr>
            <p:cNvPicPr>
              <a:picLocks noChangeAspect="1"/>
            </p:cNvPicPr>
            <p:nvPr/>
          </p:nvPicPr>
          <p:blipFill>
            <a:blip r:embed="rId4"/>
            <a:stretch>
              <a:fillRect/>
            </a:stretch>
          </p:blipFill>
          <p:spPr>
            <a:xfrm>
              <a:off x="7467510" y="1445403"/>
              <a:ext cx="1456662" cy="1893660"/>
            </a:xfrm>
            <a:prstGeom prst="rect">
              <a:avLst/>
            </a:prstGeom>
            <a:ln>
              <a:solidFill>
                <a:schemeClr val="tx1">
                  <a:lumMod val="50000"/>
                  <a:lumOff val="50000"/>
                </a:schemeClr>
              </a:solidFill>
            </a:ln>
          </p:spPr>
        </p:pic>
      </p:grpSp>
      <p:pic>
        <p:nvPicPr>
          <p:cNvPr id="23" name="Picture 22">
            <a:extLst>
              <a:ext uri="{FF2B5EF4-FFF2-40B4-BE49-F238E27FC236}">
                <a16:creationId xmlns:a16="http://schemas.microsoft.com/office/drawing/2014/main" id="{B2BC479B-9502-4763-8BA8-CDEF604305F2}"/>
              </a:ext>
            </a:extLst>
          </p:cNvPr>
          <p:cNvPicPr>
            <a:picLocks noChangeAspect="1"/>
          </p:cNvPicPr>
          <p:nvPr/>
        </p:nvPicPr>
        <p:blipFill>
          <a:blip r:embed="rId3"/>
          <a:stretch>
            <a:fillRect/>
          </a:stretch>
        </p:blipFill>
        <p:spPr>
          <a:xfrm>
            <a:off x="4616688" y="1007026"/>
            <a:ext cx="4545976" cy="5850974"/>
          </a:xfrm>
          <a:prstGeom prst="rect">
            <a:avLst/>
          </a:prstGeom>
          <a:ln>
            <a:solidFill>
              <a:schemeClr val="tx1">
                <a:lumMod val="50000"/>
                <a:lumOff val="50000"/>
              </a:schemeClr>
            </a:solidFill>
          </a:ln>
        </p:spPr>
      </p:pic>
      <p:cxnSp>
        <p:nvCxnSpPr>
          <p:cNvPr id="7" name="Straight Arrow Connector 6">
            <a:extLst>
              <a:ext uri="{FF2B5EF4-FFF2-40B4-BE49-F238E27FC236}">
                <a16:creationId xmlns:a16="http://schemas.microsoft.com/office/drawing/2014/main" id="{4D95386F-E993-4ECC-BA94-2D6110880057}"/>
              </a:ext>
            </a:extLst>
          </p:cNvPr>
          <p:cNvCxnSpPr>
            <a:cxnSpLocks/>
            <a:stCxn id="32" idx="3"/>
          </p:cNvCxnSpPr>
          <p:nvPr/>
        </p:nvCxnSpPr>
        <p:spPr>
          <a:xfrm flipV="1">
            <a:off x="4571999" y="1733547"/>
            <a:ext cx="580572" cy="645202"/>
          </a:xfrm>
          <a:prstGeom prst="straightConnector1">
            <a:avLst/>
          </a:prstGeom>
          <a:ln w="76200">
            <a:solidFill>
              <a:srgbClr val="D6E7C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FF66D3-7BFD-41B1-934D-3DE77969DAB2}"/>
              </a:ext>
            </a:extLst>
          </p:cNvPr>
          <p:cNvCxnSpPr>
            <a:cxnSpLocks/>
          </p:cNvCxnSpPr>
          <p:nvPr/>
        </p:nvCxnSpPr>
        <p:spPr>
          <a:xfrm flipV="1">
            <a:off x="-3106057" y="2970273"/>
            <a:ext cx="515007" cy="357981"/>
          </a:xfrm>
          <a:prstGeom prst="straightConnector1">
            <a:avLst/>
          </a:prstGeom>
          <a:ln w="76200">
            <a:solidFill>
              <a:srgbClr val="D6E7CF"/>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3A8CE1-8FEE-46BA-81DB-88E9EFC71163}"/>
              </a:ext>
            </a:extLst>
          </p:cNvPr>
          <p:cNvSpPr txBox="1"/>
          <p:nvPr/>
        </p:nvSpPr>
        <p:spPr>
          <a:xfrm>
            <a:off x="160679" y="4340918"/>
            <a:ext cx="2181857" cy="430887"/>
          </a:xfrm>
          <a:prstGeom prst="rect">
            <a:avLst/>
          </a:prstGeom>
          <a:noFill/>
        </p:spPr>
        <p:txBody>
          <a:bodyPr wrap="square" rtlCol="0">
            <a:spAutoFit/>
          </a:bodyPr>
          <a:lstStyle/>
          <a:p>
            <a:r>
              <a:rPr lang="en-US" sz="1100" b="1" dirty="0">
                <a:solidFill>
                  <a:schemeClr val="bg1">
                    <a:lumMod val="50000"/>
                  </a:schemeClr>
                </a:solidFill>
              </a:rPr>
              <a:t>3-303 RESIDENTIAL SINGLE FAMILY (RSF) DISTRICT</a:t>
            </a:r>
          </a:p>
        </p:txBody>
      </p:sp>
    </p:spTree>
    <p:extLst>
      <p:ext uri="{BB962C8B-B14F-4D97-AF65-F5344CB8AC3E}">
        <p14:creationId xmlns:p14="http://schemas.microsoft.com/office/powerpoint/2010/main" val="2254710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5213</TotalTime>
  <Words>2359</Words>
  <Application>Microsoft Office PowerPoint</Application>
  <PresentationFormat>On-screen Show (4:3)</PresentationFormat>
  <Paragraphs>312</Paragraphs>
  <Slides>32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Ebrima</vt:lpstr>
      <vt:lpstr>Myriad Web Pro Condensed</vt:lpstr>
      <vt:lpstr>Times New Roman</vt:lpstr>
      <vt:lpstr>Office Theme</vt:lpstr>
      <vt:lpstr>PowerPoint Presentation</vt:lpstr>
      <vt:lpstr>Overview</vt:lpstr>
      <vt:lpstr>Background</vt:lpstr>
      <vt:lpstr>Background</vt:lpstr>
      <vt:lpstr>Chapter 3: Zoning Districts</vt:lpstr>
      <vt:lpstr>Chapter 3: Zoning Districts</vt:lpstr>
      <vt:lpstr>Zoning Districts</vt:lpstr>
      <vt:lpstr>Zoning Districts – Conventional District Structure (Example: Residential Single Family)</vt:lpstr>
      <vt:lpstr>Zoning Districts – Conventional District Structure (Example: Residential Single Family)</vt:lpstr>
      <vt:lpstr>Zoning Districts – Conventional District Structure (Example: Residential Single Family)</vt:lpstr>
      <vt:lpstr>Chapter 3: Zoning Districts</vt:lpstr>
      <vt:lpstr>Chapter 3: Zoning Districts</vt:lpstr>
      <vt:lpstr>Chapter 3: Zoning Districts Sec. 3-2: Agriculture</vt:lpstr>
      <vt:lpstr>Chapter 3: Zoning Districts Sec. 3-3 Residential</vt:lpstr>
      <vt:lpstr>Chapter 3: Zoning Districts Sec. 3-3 Residential</vt:lpstr>
      <vt:lpstr>Chapter 3: Zoning Districts Sec. 3-4 Commercial</vt:lpstr>
      <vt:lpstr>Chapter 3: Zoning Districts Sec. 3-4 Commercial</vt:lpstr>
      <vt:lpstr>Chapter 3: Zoning Districts Sec. 3-5 Special Purpose</vt:lpstr>
      <vt:lpstr>Chapter 3: Zoning Districts</vt:lpstr>
      <vt:lpstr>Chapter 3: Zoning Districts Sec. 3-7 Planned Development</vt:lpstr>
      <vt:lpstr>Chapter 3: Zoning Districts Sec. 3-7 Planned Development</vt:lpstr>
      <vt:lpstr>Chapter 3: Zoning Districts Sec. 3-7 Planned Development</vt:lpstr>
      <vt:lpstr>Chapter 3: Zoning Districts Sec. 3-8 Overlay</vt:lpstr>
      <vt:lpstr>Zoning Districts –Special Rezoning Rules</vt:lpstr>
      <vt:lpstr>Zoning Districts –Proposed Official Zoning Map</vt:lpstr>
      <vt:lpstr>Chapter 4: Use Specific Standards</vt:lpstr>
      <vt:lpstr>Chapter 4: Use Specific Standards  - Sec. 4-1 Principal Uses</vt:lpstr>
      <vt:lpstr>Chapter 4: Use Specific Standards Sec. 4-2 Accessory Uses</vt:lpstr>
      <vt:lpstr>Chapter 4: Use Specific Standards Sec. 4-3 Temporary Uses</vt:lpstr>
      <vt:lpstr>Use Type Definitions: Included in Chapter 10</vt:lpstr>
      <vt:lpstr>PowerPoint Presentation</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Nate Baker</dc:creator>
  <cp:lastModifiedBy>Maryann Devanas</cp:lastModifiedBy>
  <cp:revision>260</cp:revision>
  <cp:lastPrinted>2018-05-31T16:17:29Z</cp:lastPrinted>
  <dcterms:created xsi:type="dcterms:W3CDTF">2017-04-06T19:44:58Z</dcterms:created>
  <dcterms:modified xsi:type="dcterms:W3CDTF">2020-10-20T16:38:28Z</dcterms:modified>
</cp:coreProperties>
</file>